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A93357-1028-402D-AF2C-005EE9C0417C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B62E5-521F-4AEB-9B93-307AC93DE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67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09241-29B7-0A40-B41F-CBECD7B8A4C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380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3544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rgbClr val="002B6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3544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6E18-3E9B-7F42-A5FD-6F6380A9778E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>
              <a:solidFill>
                <a:srgbClr val="AEE8F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E2815-94AB-5F4E-8FDA-D3AB5437E6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617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8244" y="274638"/>
            <a:ext cx="7620000" cy="1143000"/>
          </a:xfrm>
        </p:spPr>
        <p:txBody>
          <a:bodyPr/>
          <a:lstStyle>
            <a:lvl1pPr>
              <a:defRPr sz="4000">
                <a:solidFill>
                  <a:srgbClr val="002B6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8244" y="1600200"/>
            <a:ext cx="7620000" cy="418924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A5748-F2C8-EB4B-87F6-BEA41A77866D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>
              <a:solidFill>
                <a:srgbClr val="AEE8F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97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5826" y="274638"/>
            <a:ext cx="1752600" cy="5851525"/>
          </a:xfrm>
        </p:spPr>
        <p:txBody>
          <a:bodyPr vert="eaVert" anchor="b" anchorCtr="0"/>
          <a:lstStyle>
            <a:lvl1pPr>
              <a:defRPr sz="3200">
                <a:solidFill>
                  <a:srgbClr val="002B6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3626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61B-9267-BB4F-8DD3-3B28C6266A5C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>
              <a:solidFill>
                <a:srgbClr val="AEE8F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520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8244" y="274638"/>
            <a:ext cx="7620000" cy="1143000"/>
          </a:xfrm>
        </p:spPr>
        <p:txBody>
          <a:bodyPr/>
          <a:lstStyle>
            <a:lvl1pPr>
              <a:defRPr>
                <a:solidFill>
                  <a:srgbClr val="002B6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8244" y="1600200"/>
            <a:ext cx="7620000" cy="418924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2522-F8DF-7C49-8FF7-0EBFF7BB53F0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>
              <a:solidFill>
                <a:srgbClr val="AEE8F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74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7546" y="4473009"/>
            <a:ext cx="7659687" cy="1168400"/>
          </a:xfrm>
        </p:spPr>
        <p:txBody>
          <a:bodyPr anchor="t"/>
          <a:lstStyle>
            <a:lvl1pPr algn="l">
              <a:defRPr sz="3600" b="0" cap="all">
                <a:solidFill>
                  <a:srgbClr val="002B6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7546" y="2839472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D9F8E-18A9-E74D-A600-9D10C89DC698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>
              <a:solidFill>
                <a:srgbClr val="AEE8F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918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2639" y="274638"/>
            <a:ext cx="7620000" cy="1143000"/>
          </a:xfrm>
        </p:spPr>
        <p:txBody>
          <a:bodyPr/>
          <a:lstStyle>
            <a:lvl1pPr>
              <a:defRPr sz="4000">
                <a:solidFill>
                  <a:srgbClr val="002B6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2638" y="1536192"/>
            <a:ext cx="3657600" cy="42795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038" y="1536192"/>
            <a:ext cx="3657600" cy="42795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518-DB1A-DA48-8C47-6BF43538E106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>
              <a:solidFill>
                <a:srgbClr val="AEE8FB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778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0652" y="274638"/>
            <a:ext cx="7620000" cy="1143000"/>
          </a:xfrm>
        </p:spPr>
        <p:txBody>
          <a:bodyPr/>
          <a:lstStyle>
            <a:lvl1pPr>
              <a:defRPr sz="4000">
                <a:solidFill>
                  <a:srgbClr val="002B6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901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800" b="1">
                <a:solidFill>
                  <a:srgbClr val="002B67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901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66301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800" b="1">
                <a:solidFill>
                  <a:srgbClr val="002B67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66301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39517-1563-6841-8F22-C51BBDB6D3D5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>
              <a:solidFill>
                <a:srgbClr val="AEE8FB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736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8244" y="274638"/>
            <a:ext cx="7620000" cy="1143000"/>
          </a:xfrm>
        </p:spPr>
        <p:txBody>
          <a:bodyPr/>
          <a:lstStyle>
            <a:lvl1pPr>
              <a:defRPr sz="4000">
                <a:solidFill>
                  <a:srgbClr val="002B6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84413-A1CD-2C44-B27D-12E7487C8A1C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>
              <a:solidFill>
                <a:srgbClr val="AEE8FB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856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0F92-D446-B841-875F-BE2ACC27FC29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>
              <a:solidFill>
                <a:srgbClr val="AEE8FB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725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347" y="4619644"/>
            <a:ext cx="7772400" cy="594360"/>
          </a:xfrm>
        </p:spPr>
        <p:txBody>
          <a:bodyPr anchor="b"/>
          <a:lstStyle>
            <a:lvl1pPr algn="ctr">
              <a:defRPr sz="2200" b="1">
                <a:solidFill>
                  <a:srgbClr val="002B6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3345" y="52201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56515-15CB-B244-81F4-7044850DCD3A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>
              <a:solidFill>
                <a:srgbClr val="AEE8FB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E2815-94AB-5F4E-8FDA-D3AB5437E61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3346" y="381000"/>
            <a:ext cx="7772400" cy="42386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871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84470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rgbClr val="002B6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0"/>
            <a:ext cx="8458200" cy="45783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79096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7B56-D9F3-7B43-BD5E-FC0886A3C6DC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 dirty="0">
              <a:solidFill>
                <a:srgbClr val="AEE8FB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176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5131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131" y="1600200"/>
            <a:ext cx="7620000" cy="4189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5994413"/>
            <a:ext cx="685800" cy="685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588" y="6183259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7175" y="6479434"/>
            <a:ext cx="3796881" cy="302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i="1">
                <a:solidFill>
                  <a:schemeClr val="tx1"/>
                </a:solidFill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Connecting people with information through libraries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5607805"/>
            <a:ext cx="685800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fld id="{809016B2-DFD5-FD49-8240-D6B9885543DF}" type="datetime1">
              <a:rPr lang="en-US" smtClean="0">
                <a:solidFill>
                  <a:srgbClr val="AEE8FB"/>
                </a:solidFill>
              </a:rPr>
              <a:pPr/>
              <a:t>9/18/2015</a:t>
            </a:fld>
            <a:endParaRPr lang="en-US" dirty="0">
              <a:solidFill>
                <a:srgbClr val="AEE8FB"/>
              </a:solidFill>
            </a:endParaRPr>
          </a:p>
        </p:txBody>
      </p:sp>
      <p:pic>
        <p:nvPicPr>
          <p:cNvPr id="9" name="Picture 8" descr="NJSL Logo 100K.pn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757" y="5985653"/>
            <a:ext cx="1659759" cy="73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8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rgbClr val="002B67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scott.kuchinsky@plfdpl.info" TargetMode="External"/><Relationship Id="rId2" Type="http://schemas.openxmlformats.org/officeDocument/2006/relationships/hyperlink" Target="mailto:mlee@njstatelib.or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053544" y="228601"/>
            <a:ext cx="7543800" cy="3352799"/>
          </a:xfrm>
        </p:spPr>
        <p:txBody>
          <a:bodyPr/>
          <a:lstStyle/>
          <a:p>
            <a:pPr algn="ctr"/>
            <a:r>
              <a:rPr lang="en-US" sz="4800" b="1" dirty="0" smtClean="0"/>
              <a:t>Literacy Boot Camp</a:t>
            </a:r>
            <a:r>
              <a:rPr lang="en-US" sz="4800" dirty="0" smtClean="0"/>
              <a:t>:</a:t>
            </a:r>
            <a:r>
              <a:rPr lang="en-US" sz="4800" dirty="0" smtClean="0"/>
              <a:t> </a:t>
            </a:r>
            <a:br>
              <a:rPr lang="en-US" sz="4800" dirty="0" smtClean="0"/>
            </a:br>
            <a:r>
              <a:rPr lang="en-US" sz="4000" dirty="0" smtClean="0">
                <a:solidFill>
                  <a:schemeClr val="accent2"/>
                </a:solidFill>
              </a:rPr>
              <a:t>Reboot Literacy @ Your Library 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2000" dirty="0" smtClean="0">
                <a:solidFill>
                  <a:schemeClr val="tx2"/>
                </a:solidFill>
              </a:rPr>
              <a:t/>
            </a:r>
            <a:br>
              <a:rPr lang="en-US" sz="2000" dirty="0" smtClean="0">
                <a:solidFill>
                  <a:schemeClr val="tx2"/>
                </a:solidFill>
              </a:rPr>
            </a:br>
            <a:r>
              <a:rPr lang="en-US" sz="3200" dirty="0" smtClean="0">
                <a:solidFill>
                  <a:schemeClr val="tx2"/>
                </a:solidFill>
              </a:rPr>
              <a:t>Plainfield Public Library </a:t>
            </a:r>
            <a:br>
              <a:rPr lang="en-US" sz="3200" dirty="0" smtClean="0">
                <a:solidFill>
                  <a:schemeClr val="tx2"/>
                </a:solidFill>
              </a:rPr>
            </a:br>
            <a:r>
              <a:rPr lang="en-US" sz="3200" dirty="0" smtClean="0">
                <a:solidFill>
                  <a:schemeClr val="tx2"/>
                </a:solidFill>
              </a:rPr>
              <a:t>September 18, </a:t>
            </a:r>
            <a:r>
              <a:rPr lang="en-US" sz="3200" dirty="0" smtClean="0">
                <a:solidFill>
                  <a:schemeClr val="tx2"/>
                </a:solidFill>
              </a:rPr>
              <a:t>2015</a:t>
            </a:r>
            <a:br>
              <a:rPr lang="en-US" sz="3200" dirty="0" smtClean="0">
                <a:solidFill>
                  <a:schemeClr val="tx2"/>
                </a:solidFill>
              </a:rPr>
            </a:br>
            <a:r>
              <a:rPr lang="en-US" sz="3200" dirty="0" smtClean="0">
                <a:solidFill>
                  <a:schemeClr val="tx2"/>
                </a:solidFill>
              </a:rPr>
              <a:t>9:00 AM – 3:30 PM </a:t>
            </a:r>
            <a:endParaRPr lang="en-US" sz="3200" dirty="0">
              <a:solidFill>
                <a:schemeClr val="tx2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90600" y="3733800"/>
            <a:ext cx="7861856" cy="10668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DAY 1</a:t>
            </a:r>
            <a:endParaRPr lang="en-US" sz="5400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E2815-94AB-5F4E-8FDA-D3AB5437E618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09" y="5867400"/>
            <a:ext cx="2590801" cy="833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7202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Design, implement and evaluate:</a:t>
            </a:r>
          </a:p>
          <a:p>
            <a:pPr marL="114300" indent="0">
              <a:buNone/>
            </a:pPr>
            <a:r>
              <a:rPr lang="en-US" sz="2000" dirty="0" smtClean="0"/>
              <a:t>	- Literacy programs</a:t>
            </a:r>
          </a:p>
          <a:p>
            <a:pPr marL="11430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 Training programs for tutors and other literacy 		   volunteers</a:t>
            </a:r>
          </a:p>
          <a:p>
            <a:endParaRPr lang="en-US" sz="2000" dirty="0" smtClean="0"/>
          </a:p>
          <a:p>
            <a:r>
              <a:rPr lang="en-US" sz="2000" dirty="0" smtClean="0"/>
              <a:t>Develop and apply strategies for working with culturally and linguistically diverse learners</a:t>
            </a:r>
          </a:p>
          <a:p>
            <a:endParaRPr lang="en-US" sz="2000" dirty="0" smtClean="0"/>
          </a:p>
          <a:p>
            <a:r>
              <a:rPr lang="en-US" sz="2000" dirty="0" smtClean="0"/>
              <a:t>Coordinate and collaborate with other allied professionals in planning instructions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Picture 5" descr="NJSL Literacy Boot Camp 201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31076"/>
            <a:ext cx="1676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943600"/>
            <a:ext cx="259080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2487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Four monthly meetings: 9/18</a:t>
            </a:r>
            <a:r>
              <a:rPr lang="en-US" sz="2000" dirty="0"/>
              <a:t>, 10/20,  11/17,  12/15</a:t>
            </a:r>
          </a:p>
          <a:p>
            <a:endParaRPr lang="en-US" sz="800" dirty="0" smtClean="0"/>
          </a:p>
          <a:p>
            <a:r>
              <a:rPr lang="en-US" sz="2000" dirty="0" smtClean="0"/>
              <a:t>Plainfield Public Library</a:t>
            </a:r>
          </a:p>
          <a:p>
            <a:endParaRPr lang="en-US" sz="800" dirty="0" smtClean="0"/>
          </a:p>
          <a:p>
            <a:r>
              <a:rPr lang="en-US" sz="2000" dirty="0" smtClean="0"/>
              <a:t>A Certificate of Completion </a:t>
            </a:r>
          </a:p>
          <a:p>
            <a:endParaRPr lang="en-US" sz="800" dirty="0" smtClean="0"/>
          </a:p>
          <a:p>
            <a:r>
              <a:rPr lang="en-US" sz="2000" dirty="0" smtClean="0"/>
              <a:t>20 CE hours (5 hours per day)</a:t>
            </a:r>
          </a:p>
          <a:p>
            <a:endParaRPr lang="en-US" sz="800" dirty="0" smtClean="0"/>
          </a:p>
          <a:p>
            <a:r>
              <a:rPr lang="en-US" sz="2000" dirty="0" smtClean="0"/>
              <a:t>Registration </a:t>
            </a:r>
            <a:r>
              <a:rPr lang="en-US" sz="2000" dirty="0"/>
              <a:t>f</a:t>
            </a:r>
            <a:r>
              <a:rPr lang="en-US" sz="2000" dirty="0" smtClean="0"/>
              <a:t>ee to attend the annual conference of New Jersey Association of Lifelong Learning: April 2015</a:t>
            </a:r>
            <a:endParaRPr lang="en-US" sz="2000" dirty="0"/>
          </a:p>
          <a:p>
            <a:endParaRPr lang="en-US" sz="2000" dirty="0" smtClean="0"/>
          </a:p>
          <a:p>
            <a:pPr lvl="1"/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5" descr="NJSL Literacy Boot Camp 201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31076"/>
            <a:ext cx="1676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943600"/>
            <a:ext cx="259080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9602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Coordinators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Mimi Lee</a:t>
            </a:r>
          </a:p>
          <a:p>
            <a:pPr marL="114300" indent="0">
              <a:buNone/>
            </a:pPr>
            <a:r>
              <a:rPr lang="en-US" sz="2000" dirty="0" smtClean="0"/>
              <a:t>    Diversity and Community Engagement Specialist</a:t>
            </a:r>
          </a:p>
          <a:p>
            <a:pPr marL="114300" indent="0">
              <a:buNone/>
            </a:pPr>
            <a:r>
              <a:rPr lang="en-US" sz="2000" dirty="0" smtClean="0"/>
              <a:t>    New Jersey State Library</a:t>
            </a:r>
          </a:p>
          <a:p>
            <a:pPr marL="114300" indent="0">
              <a:buNone/>
            </a:pPr>
            <a:r>
              <a:rPr lang="en-US" sz="2000" dirty="0" smtClean="0"/>
              <a:t>    </a:t>
            </a:r>
            <a:r>
              <a:rPr lang="en-US" sz="2000" dirty="0" smtClean="0">
                <a:hlinkClick r:id="rId2"/>
              </a:rPr>
              <a:t>mlee@njstatelib.org</a:t>
            </a:r>
            <a:endParaRPr lang="en-US" sz="2000" dirty="0" smtClean="0"/>
          </a:p>
          <a:p>
            <a:pPr marL="114300" indent="0">
              <a:buNone/>
            </a:pPr>
            <a:endParaRPr lang="en-US" sz="2000" dirty="0" smtClean="0"/>
          </a:p>
          <a:p>
            <a:r>
              <a:rPr lang="en-US" sz="2000" dirty="0" smtClean="0"/>
              <a:t>Scoot </a:t>
            </a:r>
            <a:r>
              <a:rPr lang="en-US" sz="2000" dirty="0" err="1" smtClean="0"/>
              <a:t>Kuchinsky</a:t>
            </a:r>
            <a:endParaRPr lang="en-US" sz="2000" dirty="0" smtClean="0"/>
          </a:p>
          <a:p>
            <a:pPr marL="114300" indent="0">
              <a:buNone/>
            </a:pPr>
            <a:r>
              <a:rPr lang="en-US" sz="2000" dirty="0" smtClean="0"/>
              <a:t>    Coordinator of Literacy Services</a:t>
            </a:r>
          </a:p>
          <a:p>
            <a:pPr marL="11430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Plainfield </a:t>
            </a:r>
            <a:r>
              <a:rPr lang="en-US" sz="2000" dirty="0"/>
              <a:t>Public </a:t>
            </a:r>
            <a:r>
              <a:rPr lang="en-US" sz="2000" dirty="0" smtClean="0"/>
              <a:t>Library</a:t>
            </a:r>
          </a:p>
          <a:p>
            <a:pPr marL="11430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</a:t>
            </a:r>
            <a:r>
              <a:rPr lang="en-US" sz="2000" dirty="0" smtClean="0">
                <a:hlinkClick r:id="rId3"/>
              </a:rPr>
              <a:t>scott.kuchinsky@plfdpl.info</a:t>
            </a:r>
            <a:endParaRPr lang="en-US" sz="2000" dirty="0" smtClean="0"/>
          </a:p>
          <a:p>
            <a:pPr marL="114300" indent="0">
              <a:buNone/>
            </a:pPr>
            <a:r>
              <a:rPr lang="en-US" sz="2000" dirty="0" smtClean="0"/>
              <a:t> </a:t>
            </a:r>
            <a:endParaRPr lang="en-US" sz="2000" dirty="0"/>
          </a:p>
          <a:p>
            <a:pPr marL="114300" indent="0">
              <a:buNone/>
            </a:pPr>
            <a:endParaRPr lang="en-US" sz="2000" dirty="0" smtClean="0"/>
          </a:p>
          <a:p>
            <a:endParaRPr lang="en-US" sz="8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5" descr="NJSL Literacy Boot Camp 201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31076"/>
            <a:ext cx="1676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943600"/>
            <a:ext cx="259080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0698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AM</a:t>
            </a:r>
          </a:p>
          <a:p>
            <a:pPr lvl="1"/>
            <a:r>
              <a:rPr lang="en-US" sz="1800" dirty="0" smtClean="0"/>
              <a:t>9:30	Welcome </a:t>
            </a:r>
          </a:p>
          <a:p>
            <a:pPr lvl="1"/>
            <a:r>
              <a:rPr lang="en-US" sz="1800" dirty="0" smtClean="0"/>
              <a:t>9:45</a:t>
            </a:r>
            <a:r>
              <a:rPr lang="en-US" sz="1800" smtClean="0"/>
              <a:t>	Orientation</a:t>
            </a:r>
            <a:endParaRPr lang="en-US" sz="1800" dirty="0" smtClean="0"/>
          </a:p>
          <a:p>
            <a:pPr lvl="1"/>
            <a:r>
              <a:rPr lang="en-US" sz="1800" dirty="0" smtClean="0"/>
              <a:t>10:00	Keynote Address </a:t>
            </a:r>
          </a:p>
          <a:p>
            <a:endParaRPr lang="en-US" sz="2000" dirty="0" smtClean="0"/>
          </a:p>
          <a:p>
            <a:r>
              <a:rPr lang="en-US" sz="2000" dirty="0" smtClean="0"/>
              <a:t>PM</a:t>
            </a:r>
          </a:p>
          <a:p>
            <a:pPr lvl="1"/>
            <a:r>
              <a:rPr lang="en-US" sz="1800" dirty="0" smtClean="0"/>
              <a:t>12:00 	Best Practices Workshop </a:t>
            </a:r>
          </a:p>
          <a:p>
            <a:pPr lvl="1"/>
            <a:r>
              <a:rPr lang="en-US" sz="1800" dirty="0" smtClean="0"/>
              <a:t>12:30 	Lunch </a:t>
            </a:r>
          </a:p>
          <a:p>
            <a:pPr lvl="1"/>
            <a:r>
              <a:rPr lang="en-US" sz="1800" dirty="0" smtClean="0"/>
              <a:t>1:30 	Training </a:t>
            </a:r>
          </a:p>
          <a:p>
            <a:pPr lvl="1"/>
            <a:r>
              <a:rPr lang="en-US" sz="1800" dirty="0" smtClean="0"/>
              <a:t>3:15	Wrap-Up</a:t>
            </a:r>
          </a:p>
          <a:p>
            <a:endParaRPr lang="en-US" sz="800" dirty="0" smtClean="0"/>
          </a:p>
          <a:p>
            <a:endParaRPr lang="en-US" sz="2000" dirty="0" smtClean="0"/>
          </a:p>
          <a:p>
            <a:pPr marL="411480" lvl="1" indent="0">
              <a:buNone/>
            </a:pPr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Connecting people with information through libraries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5" descr="NJSL Literacy Boot Camp 201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31076"/>
            <a:ext cx="1676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943600"/>
            <a:ext cx="259080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42290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130</Words>
  <Application>Microsoft Office PowerPoint</Application>
  <PresentationFormat>On-screen Show (4:3)</PresentationFormat>
  <Paragraphs>56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Adjacency</vt:lpstr>
      <vt:lpstr>Literacy Boot Camp:  Reboot Literacy @ Your Library   Plainfield Public Library  September 18, 2015 9:00 AM – 3:30 PM </vt:lpstr>
      <vt:lpstr>Program Goals</vt:lpstr>
      <vt:lpstr>Program Overview</vt:lpstr>
      <vt:lpstr>Program Coordinators</vt:lpstr>
      <vt:lpstr>Today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Mimi Lee</dc:creator>
  <cp:lastModifiedBy>Mimi Lee</cp:lastModifiedBy>
  <cp:revision>7</cp:revision>
  <dcterms:created xsi:type="dcterms:W3CDTF">2015-09-18T09:28:52Z</dcterms:created>
  <dcterms:modified xsi:type="dcterms:W3CDTF">2015-09-18T10:20:56Z</dcterms:modified>
</cp:coreProperties>
</file>