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7" r:id="rId2"/>
    <p:sldId id="330" r:id="rId3"/>
    <p:sldId id="274" r:id="rId4"/>
    <p:sldId id="258" r:id="rId5"/>
    <p:sldId id="331" r:id="rId6"/>
    <p:sldId id="299" r:id="rId7"/>
    <p:sldId id="285" r:id="rId8"/>
    <p:sldId id="286" r:id="rId9"/>
    <p:sldId id="300" r:id="rId10"/>
    <p:sldId id="288" r:id="rId11"/>
    <p:sldId id="301" r:id="rId12"/>
    <p:sldId id="302" r:id="rId13"/>
    <p:sldId id="276" r:id="rId14"/>
    <p:sldId id="303" r:id="rId15"/>
    <p:sldId id="304" r:id="rId16"/>
    <p:sldId id="305" r:id="rId17"/>
    <p:sldId id="306" r:id="rId18"/>
    <p:sldId id="307" r:id="rId19"/>
    <p:sldId id="283" r:id="rId20"/>
    <p:sldId id="308" r:id="rId21"/>
    <p:sldId id="332" r:id="rId22"/>
    <p:sldId id="336" r:id="rId23"/>
    <p:sldId id="309" r:id="rId24"/>
    <p:sldId id="339" r:id="rId25"/>
    <p:sldId id="338" r:id="rId26"/>
    <p:sldId id="311" r:id="rId27"/>
    <p:sldId id="292" r:id="rId28"/>
    <p:sldId id="337" r:id="rId29"/>
    <p:sldId id="293" r:id="rId30"/>
    <p:sldId id="294" r:id="rId31"/>
    <p:sldId id="295" r:id="rId32"/>
    <p:sldId id="340" r:id="rId33"/>
    <p:sldId id="316" r:id="rId34"/>
    <p:sldId id="278" r:id="rId35"/>
    <p:sldId id="279" r:id="rId36"/>
    <p:sldId id="324" r:id="rId37"/>
    <p:sldId id="341" r:id="rId38"/>
    <p:sldId id="342" r:id="rId39"/>
    <p:sldId id="313" r:id="rId40"/>
    <p:sldId id="315" r:id="rId41"/>
    <p:sldId id="333" r:id="rId42"/>
    <p:sldId id="334" r:id="rId43"/>
    <p:sldId id="335" r:id="rId44"/>
    <p:sldId id="312" r:id="rId45"/>
    <p:sldId id="318" r:id="rId46"/>
    <p:sldId id="343" r:id="rId47"/>
    <p:sldId id="281"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Cerone" userId="934a573988d92130" providerId="LiveId" clId="{39058532-0BC9-4FCE-B123-181E50587EF4}"/>
    <pc:docChg chg="undo custSel modSld">
      <pc:chgData name="Michael Cerone" userId="934a573988d92130" providerId="LiveId" clId="{39058532-0BC9-4FCE-B123-181E50587EF4}" dt="2024-02-13T14:07:23.372" v="989" actId="20577"/>
      <pc:docMkLst>
        <pc:docMk/>
      </pc:docMkLst>
      <pc:sldChg chg="modSp mod">
        <pc:chgData name="Michael Cerone" userId="934a573988d92130" providerId="LiveId" clId="{39058532-0BC9-4FCE-B123-181E50587EF4}" dt="2024-02-13T11:10:09.452" v="36" actId="20577"/>
        <pc:sldMkLst>
          <pc:docMk/>
          <pc:sldMk cId="0" sldId="286"/>
        </pc:sldMkLst>
        <pc:spChg chg="mod">
          <ac:chgData name="Michael Cerone" userId="934a573988d92130" providerId="LiveId" clId="{39058532-0BC9-4FCE-B123-181E50587EF4}" dt="2024-02-13T11:10:09.452" v="36" actId="20577"/>
          <ac:spMkLst>
            <pc:docMk/>
            <pc:sldMk cId="0" sldId="286"/>
            <ac:spMk id="12291" creationId="{46CEFAE2-B700-4DF3-947C-C270CBE96FB4}"/>
          </ac:spMkLst>
        </pc:spChg>
      </pc:sldChg>
      <pc:sldChg chg="modSp mod">
        <pc:chgData name="Michael Cerone" userId="934a573988d92130" providerId="LiveId" clId="{39058532-0BC9-4FCE-B123-181E50587EF4}" dt="2024-02-13T11:43:29.841" v="377" actId="6549"/>
        <pc:sldMkLst>
          <pc:docMk/>
          <pc:sldMk cId="0" sldId="292"/>
        </pc:sldMkLst>
        <pc:spChg chg="mod">
          <ac:chgData name="Michael Cerone" userId="934a573988d92130" providerId="LiveId" clId="{39058532-0BC9-4FCE-B123-181E50587EF4}" dt="2024-02-13T11:43:29.841" v="377" actId="6549"/>
          <ac:spMkLst>
            <pc:docMk/>
            <pc:sldMk cId="0" sldId="292"/>
            <ac:spMk id="3" creationId="{67258CA1-246A-4C97-A2BC-FC058C812866}"/>
          </ac:spMkLst>
        </pc:spChg>
      </pc:sldChg>
      <pc:sldChg chg="modSp mod">
        <pc:chgData name="Michael Cerone" userId="934a573988d92130" providerId="LiveId" clId="{39058532-0BC9-4FCE-B123-181E50587EF4}" dt="2024-02-13T12:34:41.031" v="965" actId="255"/>
        <pc:sldMkLst>
          <pc:docMk/>
          <pc:sldMk cId="0" sldId="295"/>
        </pc:sldMkLst>
        <pc:spChg chg="mod">
          <ac:chgData name="Michael Cerone" userId="934a573988d92130" providerId="LiveId" clId="{39058532-0BC9-4FCE-B123-181E50587EF4}" dt="2024-02-13T12:34:41.031" v="965" actId="255"/>
          <ac:spMkLst>
            <pc:docMk/>
            <pc:sldMk cId="0" sldId="295"/>
            <ac:spMk id="2" creationId="{FB0681EF-97D4-4B3C-AADB-0CE67BDFC318}"/>
          </ac:spMkLst>
        </pc:spChg>
      </pc:sldChg>
      <pc:sldChg chg="modSp mod">
        <pc:chgData name="Michael Cerone" userId="934a573988d92130" providerId="LiveId" clId="{39058532-0BC9-4FCE-B123-181E50587EF4}" dt="2024-02-13T11:19:26.359" v="178" actId="5793"/>
        <pc:sldMkLst>
          <pc:docMk/>
          <pc:sldMk cId="0" sldId="302"/>
        </pc:sldMkLst>
        <pc:spChg chg="mod">
          <ac:chgData name="Michael Cerone" userId="934a573988d92130" providerId="LiveId" clId="{39058532-0BC9-4FCE-B123-181E50587EF4}" dt="2024-02-13T11:19:02.881" v="128" actId="242"/>
          <ac:spMkLst>
            <pc:docMk/>
            <pc:sldMk cId="0" sldId="302"/>
            <ac:spMk id="2" creationId="{4DC1C3FE-E4C6-41E9-B52B-1A4C5A7688F1}"/>
          </ac:spMkLst>
        </pc:spChg>
        <pc:spChg chg="mod">
          <ac:chgData name="Michael Cerone" userId="934a573988d92130" providerId="LiveId" clId="{39058532-0BC9-4FCE-B123-181E50587EF4}" dt="2024-02-13T11:19:26.359" v="178" actId="5793"/>
          <ac:spMkLst>
            <pc:docMk/>
            <pc:sldMk cId="0" sldId="302"/>
            <ac:spMk id="3" creationId="{792373FA-DE50-4CC5-84A1-A6DA67926354}"/>
          </ac:spMkLst>
        </pc:spChg>
      </pc:sldChg>
      <pc:sldChg chg="modSp mod">
        <pc:chgData name="Michael Cerone" userId="934a573988d92130" providerId="LiveId" clId="{39058532-0BC9-4FCE-B123-181E50587EF4}" dt="2024-02-13T11:24:03.147" v="179" actId="122"/>
        <pc:sldMkLst>
          <pc:docMk/>
          <pc:sldMk cId="0" sldId="307"/>
        </pc:sldMkLst>
        <pc:spChg chg="mod">
          <ac:chgData name="Michael Cerone" userId="934a573988d92130" providerId="LiveId" clId="{39058532-0BC9-4FCE-B123-181E50587EF4}" dt="2024-02-13T11:24:03.147" v="179" actId="122"/>
          <ac:spMkLst>
            <pc:docMk/>
            <pc:sldMk cId="0" sldId="307"/>
            <ac:spMk id="23554" creationId="{140F040A-C528-484C-8453-8B5EB14EAD69}"/>
          </ac:spMkLst>
        </pc:spChg>
      </pc:sldChg>
      <pc:sldChg chg="modSp mod">
        <pc:chgData name="Michael Cerone" userId="934a573988d92130" providerId="LiveId" clId="{39058532-0BC9-4FCE-B123-181E50587EF4}" dt="2024-02-13T11:31:01.412" v="212" actId="20577"/>
        <pc:sldMkLst>
          <pc:docMk/>
          <pc:sldMk cId="0" sldId="308"/>
        </pc:sldMkLst>
        <pc:spChg chg="mod">
          <ac:chgData name="Michael Cerone" userId="934a573988d92130" providerId="LiveId" clId="{39058532-0BC9-4FCE-B123-181E50587EF4}" dt="2024-02-13T11:26:34.441" v="183" actId="242"/>
          <ac:spMkLst>
            <pc:docMk/>
            <pc:sldMk cId="0" sldId="308"/>
            <ac:spMk id="2" creationId="{B1BC8A41-D712-4E42-90C3-5C46657E94C1}"/>
          </ac:spMkLst>
        </pc:spChg>
        <pc:spChg chg="mod">
          <ac:chgData name="Michael Cerone" userId="934a573988d92130" providerId="LiveId" clId="{39058532-0BC9-4FCE-B123-181E50587EF4}" dt="2024-02-13T11:31:01.412" v="212" actId="20577"/>
          <ac:spMkLst>
            <pc:docMk/>
            <pc:sldMk cId="0" sldId="308"/>
            <ac:spMk id="3" creationId="{98AD2A42-6F82-487C-A57B-BD29AAC716BD}"/>
          </ac:spMkLst>
        </pc:spChg>
      </pc:sldChg>
      <pc:sldChg chg="modSp mod">
        <pc:chgData name="Michael Cerone" userId="934a573988d92130" providerId="LiveId" clId="{39058532-0BC9-4FCE-B123-181E50587EF4}" dt="2024-02-13T11:40:51.353" v="372" actId="20577"/>
        <pc:sldMkLst>
          <pc:docMk/>
          <pc:sldMk cId="0" sldId="311"/>
        </pc:sldMkLst>
        <pc:spChg chg="mod">
          <ac:chgData name="Michael Cerone" userId="934a573988d92130" providerId="LiveId" clId="{39058532-0BC9-4FCE-B123-181E50587EF4}" dt="2024-02-13T11:40:51.353" v="372" actId="20577"/>
          <ac:spMkLst>
            <pc:docMk/>
            <pc:sldMk cId="0" sldId="311"/>
            <ac:spMk id="3" creationId="{ED859CB0-AD86-4A7E-8335-2AEBA6DD5E63}"/>
          </ac:spMkLst>
        </pc:spChg>
      </pc:sldChg>
      <pc:sldChg chg="modSp mod">
        <pc:chgData name="Michael Cerone" userId="934a573988d92130" providerId="LiveId" clId="{39058532-0BC9-4FCE-B123-181E50587EF4}" dt="2024-02-13T11:33:31.657" v="305" actId="20577"/>
        <pc:sldMkLst>
          <pc:docMk/>
          <pc:sldMk cId="160811542" sldId="332"/>
        </pc:sldMkLst>
        <pc:spChg chg="mod">
          <ac:chgData name="Michael Cerone" userId="934a573988d92130" providerId="LiveId" clId="{39058532-0BC9-4FCE-B123-181E50587EF4}" dt="2024-02-13T11:27:19.780" v="184" actId="122"/>
          <ac:spMkLst>
            <pc:docMk/>
            <pc:sldMk cId="160811542" sldId="332"/>
            <ac:spMk id="2" creationId="{92155818-B031-440A-AE53-AFF02FBD7B2C}"/>
          </ac:spMkLst>
        </pc:spChg>
        <pc:spChg chg="mod">
          <ac:chgData name="Michael Cerone" userId="934a573988d92130" providerId="LiveId" clId="{39058532-0BC9-4FCE-B123-181E50587EF4}" dt="2024-02-13T11:33:31.657" v="305" actId="20577"/>
          <ac:spMkLst>
            <pc:docMk/>
            <pc:sldMk cId="160811542" sldId="332"/>
            <ac:spMk id="3" creationId="{75447EC6-AEEC-4E4B-9457-9F903DAF6FB2}"/>
          </ac:spMkLst>
        </pc:spChg>
      </pc:sldChg>
      <pc:sldChg chg="modSp mod">
        <pc:chgData name="Michael Cerone" userId="934a573988d92130" providerId="LiveId" clId="{39058532-0BC9-4FCE-B123-181E50587EF4}" dt="2024-02-13T14:07:23.372" v="989" actId="20577"/>
        <pc:sldMkLst>
          <pc:docMk/>
          <pc:sldMk cId="0" sldId="334"/>
        </pc:sldMkLst>
        <pc:spChg chg="mod">
          <ac:chgData name="Michael Cerone" userId="934a573988d92130" providerId="LiveId" clId="{39058532-0BC9-4FCE-B123-181E50587EF4}" dt="2024-02-13T14:07:23.372" v="989" actId="20577"/>
          <ac:spMkLst>
            <pc:docMk/>
            <pc:sldMk cId="0" sldId="334"/>
            <ac:spMk id="3" creationId="{2EAACF3A-3D96-4E28-84C9-C695018836BE}"/>
          </ac:spMkLst>
        </pc:spChg>
      </pc:sldChg>
      <pc:sldChg chg="modSp mod">
        <pc:chgData name="Michael Cerone" userId="934a573988d92130" providerId="LiveId" clId="{39058532-0BC9-4FCE-B123-181E50587EF4}" dt="2024-02-13T11:36:05.657" v="360" actId="20577"/>
        <pc:sldMkLst>
          <pc:docMk/>
          <pc:sldMk cId="0" sldId="336"/>
        </pc:sldMkLst>
        <pc:spChg chg="mod">
          <ac:chgData name="Michael Cerone" userId="934a573988d92130" providerId="LiveId" clId="{39058532-0BC9-4FCE-B123-181E50587EF4}" dt="2024-02-13T11:36:05.657" v="360" actId="20577"/>
          <ac:spMkLst>
            <pc:docMk/>
            <pc:sldMk cId="0" sldId="336"/>
            <ac:spMk id="40963" creationId="{9B61358B-EFE6-4909-879A-59279CDEF306}"/>
          </ac:spMkLst>
        </pc:spChg>
      </pc:sldChg>
      <pc:sldChg chg="modSp mod">
        <pc:chgData name="Michael Cerone" userId="934a573988d92130" providerId="LiveId" clId="{39058532-0BC9-4FCE-B123-181E50587EF4}" dt="2024-02-13T12:33:17.743" v="964" actId="255"/>
        <pc:sldMkLst>
          <pc:docMk/>
          <pc:sldMk cId="1271282461" sldId="337"/>
        </pc:sldMkLst>
        <pc:spChg chg="mod">
          <ac:chgData name="Michael Cerone" userId="934a573988d92130" providerId="LiveId" clId="{39058532-0BC9-4FCE-B123-181E50587EF4}" dt="2024-02-13T12:33:17.743" v="964" actId="255"/>
          <ac:spMkLst>
            <pc:docMk/>
            <pc:sldMk cId="1271282461" sldId="337"/>
            <ac:spMk id="3" creationId="{AAC7D911-453C-4B68-B0A0-805A1AEF4D9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36C964-D9A0-40EB-9AF6-BA3C6F092BFA}" type="datetimeFigureOut">
              <a:rPr lang="en-US" smtClean="0"/>
              <a:t>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3AB803-B484-45D2-8182-CFBB390BE186}" type="slidenum">
              <a:rPr lang="en-US" smtClean="0"/>
              <a:t>‹#›</a:t>
            </a:fld>
            <a:endParaRPr lang="en-US"/>
          </a:p>
        </p:txBody>
      </p:sp>
    </p:spTree>
    <p:extLst>
      <p:ext uri="{BB962C8B-B14F-4D97-AF65-F5344CB8AC3E}">
        <p14:creationId xmlns:p14="http://schemas.microsoft.com/office/powerpoint/2010/main" val="3386916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6">
            <a:extLst>
              <a:ext uri="{FF2B5EF4-FFF2-40B4-BE49-F238E27FC236}">
                <a16:creationId xmlns:a16="http://schemas.microsoft.com/office/drawing/2014/main" id="{B6D16521-BF61-4B89-89ED-1877C6DA6EEF}"/>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476A6FAF-8ADC-4327-9DF6-9067A0010550}" type="slidenum">
              <a:rPr lang="en-US" altLang="en-US" sz="1400"/>
              <a:pPr>
                <a:spcBef>
                  <a:spcPct val="0"/>
                </a:spcBef>
              </a:pPr>
              <a:t>1</a:t>
            </a:fld>
            <a:endParaRPr lang="en-US" altLang="en-US" sz="1400"/>
          </a:p>
        </p:txBody>
      </p:sp>
      <p:sp>
        <p:nvSpPr>
          <p:cNvPr id="7171" name="Rectangle 1">
            <a:extLst>
              <a:ext uri="{FF2B5EF4-FFF2-40B4-BE49-F238E27FC236}">
                <a16:creationId xmlns:a16="http://schemas.microsoft.com/office/drawing/2014/main" id="{7EC114BA-69D7-4287-AC96-6B0F5F085470}"/>
              </a:ext>
            </a:extLst>
          </p:cNvPr>
          <p:cNvSpPr>
            <a:spLocks noGrp="1" noRot="1" noChangeAspect="1" noChangeArrowheads="1" noTextEdit="1"/>
          </p:cNvSpPr>
          <p:nvPr>
            <p:ph type="sldImg"/>
          </p:nvPr>
        </p:nvSpPr>
        <p:spPr>
          <a:xfrm>
            <a:off x="417513" y="711200"/>
            <a:ext cx="6242050" cy="35115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2" name="Rectangle 2">
            <a:extLst>
              <a:ext uri="{FF2B5EF4-FFF2-40B4-BE49-F238E27FC236}">
                <a16:creationId xmlns:a16="http://schemas.microsoft.com/office/drawing/2014/main" id="{94E31423-170C-4241-9B0E-2BEDE2D154C1}"/>
              </a:ext>
            </a:extLst>
          </p:cNvPr>
          <p:cNvSpPr>
            <a:spLocks noGrp="1" noChangeArrowheads="1"/>
          </p:cNvSpPr>
          <p:nvPr>
            <p:ph type="body" idx="1"/>
          </p:nvPr>
        </p:nvSpPr>
        <p:spPr>
          <a:xfrm>
            <a:off x="708025" y="4448175"/>
            <a:ext cx="5661025" cy="4303713"/>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Lst>
            </a:pPr>
            <a:endParaRPr lang="en-US" altLang="en-US" sz="2000">
              <a:latin typeface="Arial" panose="020B0604020202020204" pitchFamily="34" charset="0"/>
              <a:ea typeface="Microsoft YaHei" panose="020B0503020204020204"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44D9204E-1802-4929-8DDF-DD1752F7E9C8}"/>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73171202-1D2D-4048-B868-52EDB19F7267}" type="slidenum">
              <a:rPr lang="en-US" altLang="en-US" sz="1400"/>
              <a:pPr>
                <a:spcBef>
                  <a:spcPct val="0"/>
                </a:spcBef>
                <a:buClrTx/>
                <a:buFontTx/>
                <a:buNone/>
              </a:pPr>
              <a:t>34</a:t>
            </a:fld>
            <a:endParaRPr lang="en-US" altLang="en-US" sz="1400"/>
          </a:p>
        </p:txBody>
      </p:sp>
      <p:sp>
        <p:nvSpPr>
          <p:cNvPr id="40963" name="Text Box 1">
            <a:extLst>
              <a:ext uri="{FF2B5EF4-FFF2-40B4-BE49-F238E27FC236}">
                <a16:creationId xmlns:a16="http://schemas.microsoft.com/office/drawing/2014/main" id="{511A9628-3DF1-4567-83D4-173E898FB03E}"/>
              </a:ext>
            </a:extLst>
          </p:cNvPr>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lnSpc>
                <a:spcPct val="95000"/>
              </a:lnSpc>
              <a:spcBef>
                <a:spcPct val="0"/>
              </a:spcBef>
              <a:buClrTx/>
              <a:buFontTx/>
              <a:buNone/>
            </a:pPr>
            <a:fld id="{88E8C367-472C-48E8-9F36-22452654D8C7}" type="slidenum">
              <a:rPr lang="en-US" altLang="en-US" sz="1400">
                <a:ea typeface="Arial Unicode MS" panose="020B0604020202020204" pitchFamily="34" charset="-128"/>
              </a:rPr>
              <a:pPr algn="r" eaLnBrk="1" hangingPunct="1">
                <a:lnSpc>
                  <a:spcPct val="95000"/>
                </a:lnSpc>
                <a:spcBef>
                  <a:spcPct val="0"/>
                </a:spcBef>
                <a:buClrTx/>
                <a:buFontTx/>
                <a:buNone/>
              </a:pPr>
              <a:t>34</a:t>
            </a:fld>
            <a:endParaRPr lang="en-US" altLang="en-US" sz="1400">
              <a:ea typeface="Arial Unicode MS" panose="020B0604020202020204" pitchFamily="34" charset="-128"/>
            </a:endParaRPr>
          </a:p>
        </p:txBody>
      </p:sp>
      <p:sp>
        <p:nvSpPr>
          <p:cNvPr id="40964" name="Rectangle 2">
            <a:extLst>
              <a:ext uri="{FF2B5EF4-FFF2-40B4-BE49-F238E27FC236}">
                <a16:creationId xmlns:a16="http://schemas.microsoft.com/office/drawing/2014/main" id="{41793AB0-D48E-494B-A7E0-57273EC8F800}"/>
              </a:ext>
            </a:extLst>
          </p:cNvPr>
          <p:cNvSpPr>
            <a:spLocks noGrp="1" noRot="1" noChangeAspect="1" noChangeArrowheads="1" noTextEdit="1"/>
          </p:cNvSpPr>
          <p:nvPr>
            <p:ph type="sldImg"/>
          </p:nvPr>
        </p:nvSpPr>
        <p:spPr>
          <a:xfrm>
            <a:off x="417513" y="711200"/>
            <a:ext cx="6242050" cy="35115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5" name="Rectangle 3">
            <a:extLst>
              <a:ext uri="{FF2B5EF4-FFF2-40B4-BE49-F238E27FC236}">
                <a16:creationId xmlns:a16="http://schemas.microsoft.com/office/drawing/2014/main" id="{1817F560-D723-49B6-8B19-E003DD8C9AA8}"/>
              </a:ext>
            </a:extLst>
          </p:cNvPr>
          <p:cNvSpPr>
            <a:spLocks noGrp="1" noChangeArrowheads="1"/>
          </p:cNvSpPr>
          <p:nvPr>
            <p:ph type="body" idx="1"/>
          </p:nvPr>
        </p:nvSpPr>
        <p:spPr>
          <a:xfrm>
            <a:off x="708025" y="4448175"/>
            <a:ext cx="5661025" cy="4135438"/>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13630D2A-6432-4386-B0D8-2DA965DB8CBB}"/>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buClrTx/>
              <a:buFontTx/>
              <a:buNone/>
            </a:pPr>
            <a:fld id="{328B3F2A-CEA8-4067-BB50-AD80DBF982CE}" type="slidenum">
              <a:rPr lang="en-US" altLang="en-US" sz="1400"/>
              <a:pPr>
                <a:spcBef>
                  <a:spcPct val="0"/>
                </a:spcBef>
                <a:buClrTx/>
                <a:buFontTx/>
                <a:buNone/>
              </a:pPr>
              <a:t>35</a:t>
            </a:fld>
            <a:endParaRPr lang="en-US" altLang="en-US" sz="1400"/>
          </a:p>
        </p:txBody>
      </p:sp>
      <p:sp>
        <p:nvSpPr>
          <p:cNvPr id="43011" name="Text Box 1">
            <a:extLst>
              <a:ext uri="{FF2B5EF4-FFF2-40B4-BE49-F238E27FC236}">
                <a16:creationId xmlns:a16="http://schemas.microsoft.com/office/drawing/2014/main" id="{E899892B-0761-4116-8922-27D72F27B721}"/>
              </a:ext>
            </a:extLst>
          </p:cNvPr>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lgn="r" eaLnBrk="1" hangingPunct="1">
              <a:lnSpc>
                <a:spcPct val="95000"/>
              </a:lnSpc>
              <a:spcBef>
                <a:spcPct val="0"/>
              </a:spcBef>
              <a:buClrTx/>
              <a:buFontTx/>
              <a:buNone/>
            </a:pPr>
            <a:fld id="{00D75F09-617B-4E5E-B808-DD51B42DFEAB}" type="slidenum">
              <a:rPr lang="en-US" altLang="en-US" sz="1400">
                <a:ea typeface="Arial Unicode MS" panose="020B0604020202020204" pitchFamily="34" charset="-128"/>
              </a:rPr>
              <a:pPr algn="r" eaLnBrk="1" hangingPunct="1">
                <a:lnSpc>
                  <a:spcPct val="95000"/>
                </a:lnSpc>
                <a:spcBef>
                  <a:spcPct val="0"/>
                </a:spcBef>
                <a:buClrTx/>
                <a:buFontTx/>
                <a:buNone/>
              </a:pPr>
              <a:t>35</a:t>
            </a:fld>
            <a:endParaRPr lang="en-US" altLang="en-US" sz="1400">
              <a:ea typeface="Arial Unicode MS" panose="020B0604020202020204" pitchFamily="34" charset="-128"/>
            </a:endParaRPr>
          </a:p>
        </p:txBody>
      </p:sp>
      <p:sp>
        <p:nvSpPr>
          <p:cNvPr id="43012" name="Rectangle 2">
            <a:extLst>
              <a:ext uri="{FF2B5EF4-FFF2-40B4-BE49-F238E27FC236}">
                <a16:creationId xmlns:a16="http://schemas.microsoft.com/office/drawing/2014/main" id="{951495AC-61A6-465B-A11D-CCFF443469B0}"/>
              </a:ext>
            </a:extLst>
          </p:cNvPr>
          <p:cNvSpPr>
            <a:spLocks noGrp="1" noRot="1" noChangeAspect="1" noChangeArrowheads="1" noTextEdit="1"/>
          </p:cNvSpPr>
          <p:nvPr>
            <p:ph type="sldImg"/>
          </p:nvPr>
        </p:nvSpPr>
        <p:spPr>
          <a:xfrm>
            <a:off x="417513" y="711200"/>
            <a:ext cx="6242050" cy="35115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3" name="Rectangle 3">
            <a:extLst>
              <a:ext uri="{FF2B5EF4-FFF2-40B4-BE49-F238E27FC236}">
                <a16:creationId xmlns:a16="http://schemas.microsoft.com/office/drawing/2014/main" id="{9927686F-ACD4-4911-9949-B4F4D33BC3DA}"/>
              </a:ext>
            </a:extLst>
          </p:cNvPr>
          <p:cNvSpPr>
            <a:spLocks noGrp="1" noChangeArrowheads="1"/>
          </p:cNvSpPr>
          <p:nvPr>
            <p:ph type="body" idx="1"/>
          </p:nvPr>
        </p:nvSpPr>
        <p:spPr>
          <a:xfrm>
            <a:off x="708025" y="4448175"/>
            <a:ext cx="5661025" cy="4135438"/>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F7A09-A893-453C-9493-05B7F5B353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6BF864-72DB-498E-8884-F037FFCDEB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5295D7-C5AA-4545-BFA9-2222A7E76AE5}"/>
              </a:ext>
            </a:extLst>
          </p:cNvPr>
          <p:cNvSpPr>
            <a:spLocks noGrp="1"/>
          </p:cNvSpPr>
          <p:nvPr>
            <p:ph type="dt" sz="half" idx="10"/>
          </p:nvPr>
        </p:nvSpPr>
        <p:spPr/>
        <p:txBody>
          <a:bodyPr/>
          <a:lstStyle/>
          <a:p>
            <a:fld id="{4B38D6A7-8A80-4ECA-98C1-2FACE4DB5D01}" type="datetimeFigureOut">
              <a:rPr lang="en-US" smtClean="0"/>
              <a:t>2/13/2024</a:t>
            </a:fld>
            <a:endParaRPr lang="en-US"/>
          </a:p>
        </p:txBody>
      </p:sp>
      <p:sp>
        <p:nvSpPr>
          <p:cNvPr id="5" name="Footer Placeholder 4">
            <a:extLst>
              <a:ext uri="{FF2B5EF4-FFF2-40B4-BE49-F238E27FC236}">
                <a16:creationId xmlns:a16="http://schemas.microsoft.com/office/drawing/2014/main" id="{F86AF332-DEE3-4B23-9AA9-C906C38237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5B472-8474-4B61-B472-1F126296F028}"/>
              </a:ext>
            </a:extLst>
          </p:cNvPr>
          <p:cNvSpPr>
            <a:spLocks noGrp="1"/>
          </p:cNvSpPr>
          <p:nvPr>
            <p:ph type="sldNum" sz="quarter" idx="12"/>
          </p:nvPr>
        </p:nvSpPr>
        <p:spPr/>
        <p:txBody>
          <a:bodyPr/>
          <a:lstStyle/>
          <a:p>
            <a:fld id="{1919F3EF-DA48-4FD9-B978-F792FE783C64}" type="slidenum">
              <a:rPr lang="en-US" smtClean="0"/>
              <a:t>‹#›</a:t>
            </a:fld>
            <a:endParaRPr lang="en-US"/>
          </a:p>
        </p:txBody>
      </p:sp>
    </p:spTree>
    <p:extLst>
      <p:ext uri="{BB962C8B-B14F-4D97-AF65-F5344CB8AC3E}">
        <p14:creationId xmlns:p14="http://schemas.microsoft.com/office/powerpoint/2010/main" val="1552431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A9C7C-88A6-4577-A5C1-C79FADB5E0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84754D-0206-432F-A3AE-2738BA3D82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72153C-9E9C-47E4-9FBD-5936696F5549}"/>
              </a:ext>
            </a:extLst>
          </p:cNvPr>
          <p:cNvSpPr>
            <a:spLocks noGrp="1"/>
          </p:cNvSpPr>
          <p:nvPr>
            <p:ph type="dt" sz="half" idx="10"/>
          </p:nvPr>
        </p:nvSpPr>
        <p:spPr/>
        <p:txBody>
          <a:bodyPr/>
          <a:lstStyle/>
          <a:p>
            <a:fld id="{4B38D6A7-8A80-4ECA-98C1-2FACE4DB5D01}" type="datetimeFigureOut">
              <a:rPr lang="en-US" smtClean="0"/>
              <a:t>2/13/2024</a:t>
            </a:fld>
            <a:endParaRPr lang="en-US"/>
          </a:p>
        </p:txBody>
      </p:sp>
      <p:sp>
        <p:nvSpPr>
          <p:cNvPr id="5" name="Footer Placeholder 4">
            <a:extLst>
              <a:ext uri="{FF2B5EF4-FFF2-40B4-BE49-F238E27FC236}">
                <a16:creationId xmlns:a16="http://schemas.microsoft.com/office/drawing/2014/main" id="{1E63EBF5-BE74-4ED8-B96A-0846B755C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BE331-5E28-459C-8D32-5C497C3DFA7B}"/>
              </a:ext>
            </a:extLst>
          </p:cNvPr>
          <p:cNvSpPr>
            <a:spLocks noGrp="1"/>
          </p:cNvSpPr>
          <p:nvPr>
            <p:ph type="sldNum" sz="quarter" idx="12"/>
          </p:nvPr>
        </p:nvSpPr>
        <p:spPr/>
        <p:txBody>
          <a:bodyPr/>
          <a:lstStyle/>
          <a:p>
            <a:fld id="{1919F3EF-DA48-4FD9-B978-F792FE783C64}" type="slidenum">
              <a:rPr lang="en-US" smtClean="0"/>
              <a:t>‹#›</a:t>
            </a:fld>
            <a:endParaRPr lang="en-US"/>
          </a:p>
        </p:txBody>
      </p:sp>
    </p:spTree>
    <p:extLst>
      <p:ext uri="{BB962C8B-B14F-4D97-AF65-F5344CB8AC3E}">
        <p14:creationId xmlns:p14="http://schemas.microsoft.com/office/powerpoint/2010/main" val="370122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23F984-04A5-4D13-B5EF-718C62BFD7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BB53EE-A1C1-4D87-8F3E-F201A4D92A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1F2232-A2BA-4A70-A0C7-4D2321405A7D}"/>
              </a:ext>
            </a:extLst>
          </p:cNvPr>
          <p:cNvSpPr>
            <a:spLocks noGrp="1"/>
          </p:cNvSpPr>
          <p:nvPr>
            <p:ph type="dt" sz="half" idx="10"/>
          </p:nvPr>
        </p:nvSpPr>
        <p:spPr/>
        <p:txBody>
          <a:bodyPr/>
          <a:lstStyle/>
          <a:p>
            <a:fld id="{4B38D6A7-8A80-4ECA-98C1-2FACE4DB5D01}" type="datetimeFigureOut">
              <a:rPr lang="en-US" smtClean="0"/>
              <a:t>2/13/2024</a:t>
            </a:fld>
            <a:endParaRPr lang="en-US"/>
          </a:p>
        </p:txBody>
      </p:sp>
      <p:sp>
        <p:nvSpPr>
          <p:cNvPr id="5" name="Footer Placeholder 4">
            <a:extLst>
              <a:ext uri="{FF2B5EF4-FFF2-40B4-BE49-F238E27FC236}">
                <a16:creationId xmlns:a16="http://schemas.microsoft.com/office/drawing/2014/main" id="{9BD98BC2-8797-4C34-A7B2-CFE70CA9C0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DEC5E-B873-43A4-86C6-FD000A5E287C}"/>
              </a:ext>
            </a:extLst>
          </p:cNvPr>
          <p:cNvSpPr>
            <a:spLocks noGrp="1"/>
          </p:cNvSpPr>
          <p:nvPr>
            <p:ph type="sldNum" sz="quarter" idx="12"/>
          </p:nvPr>
        </p:nvSpPr>
        <p:spPr/>
        <p:txBody>
          <a:bodyPr/>
          <a:lstStyle/>
          <a:p>
            <a:fld id="{1919F3EF-DA48-4FD9-B978-F792FE783C64}" type="slidenum">
              <a:rPr lang="en-US" smtClean="0"/>
              <a:t>‹#›</a:t>
            </a:fld>
            <a:endParaRPr lang="en-US"/>
          </a:p>
        </p:txBody>
      </p:sp>
    </p:spTree>
    <p:extLst>
      <p:ext uri="{BB962C8B-B14F-4D97-AF65-F5344CB8AC3E}">
        <p14:creationId xmlns:p14="http://schemas.microsoft.com/office/powerpoint/2010/main" val="237284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194C5-C103-4367-8CC1-1A15196D43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FA9AF7-CF0F-4558-9517-4EBB35D9E1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541213-BC74-4728-8851-BDF2449D5594}"/>
              </a:ext>
            </a:extLst>
          </p:cNvPr>
          <p:cNvSpPr>
            <a:spLocks noGrp="1"/>
          </p:cNvSpPr>
          <p:nvPr>
            <p:ph type="dt" sz="half" idx="10"/>
          </p:nvPr>
        </p:nvSpPr>
        <p:spPr/>
        <p:txBody>
          <a:bodyPr/>
          <a:lstStyle/>
          <a:p>
            <a:fld id="{4B38D6A7-8A80-4ECA-98C1-2FACE4DB5D01}" type="datetimeFigureOut">
              <a:rPr lang="en-US" smtClean="0"/>
              <a:t>2/13/2024</a:t>
            </a:fld>
            <a:endParaRPr lang="en-US"/>
          </a:p>
        </p:txBody>
      </p:sp>
      <p:sp>
        <p:nvSpPr>
          <p:cNvPr id="5" name="Footer Placeholder 4">
            <a:extLst>
              <a:ext uri="{FF2B5EF4-FFF2-40B4-BE49-F238E27FC236}">
                <a16:creationId xmlns:a16="http://schemas.microsoft.com/office/drawing/2014/main" id="{2AEF8EA2-AB65-4F71-9603-7680EA305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9DC46-80F7-4064-A729-B3EE14460CCC}"/>
              </a:ext>
            </a:extLst>
          </p:cNvPr>
          <p:cNvSpPr>
            <a:spLocks noGrp="1"/>
          </p:cNvSpPr>
          <p:nvPr>
            <p:ph type="sldNum" sz="quarter" idx="12"/>
          </p:nvPr>
        </p:nvSpPr>
        <p:spPr/>
        <p:txBody>
          <a:bodyPr/>
          <a:lstStyle/>
          <a:p>
            <a:fld id="{1919F3EF-DA48-4FD9-B978-F792FE783C64}" type="slidenum">
              <a:rPr lang="en-US" smtClean="0"/>
              <a:t>‹#›</a:t>
            </a:fld>
            <a:endParaRPr lang="en-US"/>
          </a:p>
        </p:txBody>
      </p:sp>
    </p:spTree>
    <p:extLst>
      <p:ext uri="{BB962C8B-B14F-4D97-AF65-F5344CB8AC3E}">
        <p14:creationId xmlns:p14="http://schemas.microsoft.com/office/powerpoint/2010/main" val="2488222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EDEA4-99CD-4E06-B062-DC79BB5210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0A1ACA-A0F4-4554-92A9-B4E56157F0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CA52A8-EF2B-4658-8216-45F78DA8FDD0}"/>
              </a:ext>
            </a:extLst>
          </p:cNvPr>
          <p:cNvSpPr>
            <a:spLocks noGrp="1"/>
          </p:cNvSpPr>
          <p:nvPr>
            <p:ph type="dt" sz="half" idx="10"/>
          </p:nvPr>
        </p:nvSpPr>
        <p:spPr/>
        <p:txBody>
          <a:bodyPr/>
          <a:lstStyle/>
          <a:p>
            <a:fld id="{4B38D6A7-8A80-4ECA-98C1-2FACE4DB5D01}" type="datetimeFigureOut">
              <a:rPr lang="en-US" smtClean="0"/>
              <a:t>2/13/2024</a:t>
            </a:fld>
            <a:endParaRPr lang="en-US"/>
          </a:p>
        </p:txBody>
      </p:sp>
      <p:sp>
        <p:nvSpPr>
          <p:cNvPr id="5" name="Footer Placeholder 4">
            <a:extLst>
              <a:ext uri="{FF2B5EF4-FFF2-40B4-BE49-F238E27FC236}">
                <a16:creationId xmlns:a16="http://schemas.microsoft.com/office/drawing/2014/main" id="{F87BE50A-1270-433F-BA77-313EC82D66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EC5B88-AB31-4755-BE67-062556C558CA}"/>
              </a:ext>
            </a:extLst>
          </p:cNvPr>
          <p:cNvSpPr>
            <a:spLocks noGrp="1"/>
          </p:cNvSpPr>
          <p:nvPr>
            <p:ph type="sldNum" sz="quarter" idx="12"/>
          </p:nvPr>
        </p:nvSpPr>
        <p:spPr/>
        <p:txBody>
          <a:bodyPr/>
          <a:lstStyle/>
          <a:p>
            <a:fld id="{1919F3EF-DA48-4FD9-B978-F792FE783C64}" type="slidenum">
              <a:rPr lang="en-US" smtClean="0"/>
              <a:t>‹#›</a:t>
            </a:fld>
            <a:endParaRPr lang="en-US"/>
          </a:p>
        </p:txBody>
      </p:sp>
    </p:spTree>
    <p:extLst>
      <p:ext uri="{BB962C8B-B14F-4D97-AF65-F5344CB8AC3E}">
        <p14:creationId xmlns:p14="http://schemas.microsoft.com/office/powerpoint/2010/main" val="891068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57B27-6E66-4E2A-80C5-91625AD4EE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C57738-527E-4112-A657-3A01E0DE33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31C5A3-89AC-4962-81F4-24057C53B9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E7B80C-630C-40DC-920D-A6F13F82DA91}"/>
              </a:ext>
            </a:extLst>
          </p:cNvPr>
          <p:cNvSpPr>
            <a:spLocks noGrp="1"/>
          </p:cNvSpPr>
          <p:nvPr>
            <p:ph type="dt" sz="half" idx="10"/>
          </p:nvPr>
        </p:nvSpPr>
        <p:spPr/>
        <p:txBody>
          <a:bodyPr/>
          <a:lstStyle/>
          <a:p>
            <a:fld id="{4B38D6A7-8A80-4ECA-98C1-2FACE4DB5D01}" type="datetimeFigureOut">
              <a:rPr lang="en-US" smtClean="0"/>
              <a:t>2/13/2024</a:t>
            </a:fld>
            <a:endParaRPr lang="en-US"/>
          </a:p>
        </p:txBody>
      </p:sp>
      <p:sp>
        <p:nvSpPr>
          <p:cNvPr id="6" name="Footer Placeholder 5">
            <a:extLst>
              <a:ext uri="{FF2B5EF4-FFF2-40B4-BE49-F238E27FC236}">
                <a16:creationId xmlns:a16="http://schemas.microsoft.com/office/drawing/2014/main" id="{49BB81C4-8F97-49AA-8B40-5536EFE358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162320-0C5E-46B9-A72A-02313D520271}"/>
              </a:ext>
            </a:extLst>
          </p:cNvPr>
          <p:cNvSpPr>
            <a:spLocks noGrp="1"/>
          </p:cNvSpPr>
          <p:nvPr>
            <p:ph type="sldNum" sz="quarter" idx="12"/>
          </p:nvPr>
        </p:nvSpPr>
        <p:spPr/>
        <p:txBody>
          <a:bodyPr/>
          <a:lstStyle/>
          <a:p>
            <a:fld id="{1919F3EF-DA48-4FD9-B978-F792FE783C64}" type="slidenum">
              <a:rPr lang="en-US" smtClean="0"/>
              <a:t>‹#›</a:t>
            </a:fld>
            <a:endParaRPr lang="en-US"/>
          </a:p>
        </p:txBody>
      </p:sp>
    </p:spTree>
    <p:extLst>
      <p:ext uri="{BB962C8B-B14F-4D97-AF65-F5344CB8AC3E}">
        <p14:creationId xmlns:p14="http://schemas.microsoft.com/office/powerpoint/2010/main" val="89235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414C0-C1F0-4E0B-B798-8143DC8439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F0BA84-4ADC-4B90-806E-C073493C64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C99548-830F-416B-B2EB-0924A721C9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742D5A-01A7-47FD-B599-90C179EEB0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15EFAF-82DF-4E0C-9F0F-CC72F559BF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883633-02DA-4002-B6F0-93AD99AC964C}"/>
              </a:ext>
            </a:extLst>
          </p:cNvPr>
          <p:cNvSpPr>
            <a:spLocks noGrp="1"/>
          </p:cNvSpPr>
          <p:nvPr>
            <p:ph type="dt" sz="half" idx="10"/>
          </p:nvPr>
        </p:nvSpPr>
        <p:spPr/>
        <p:txBody>
          <a:bodyPr/>
          <a:lstStyle/>
          <a:p>
            <a:fld id="{4B38D6A7-8A80-4ECA-98C1-2FACE4DB5D01}" type="datetimeFigureOut">
              <a:rPr lang="en-US" smtClean="0"/>
              <a:t>2/13/2024</a:t>
            </a:fld>
            <a:endParaRPr lang="en-US"/>
          </a:p>
        </p:txBody>
      </p:sp>
      <p:sp>
        <p:nvSpPr>
          <p:cNvPr id="8" name="Footer Placeholder 7">
            <a:extLst>
              <a:ext uri="{FF2B5EF4-FFF2-40B4-BE49-F238E27FC236}">
                <a16:creationId xmlns:a16="http://schemas.microsoft.com/office/drawing/2014/main" id="{BD4EA94C-7B1A-4656-90E9-540D1B54B1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6ABF8C-D386-4343-AED5-B76CECD04753}"/>
              </a:ext>
            </a:extLst>
          </p:cNvPr>
          <p:cNvSpPr>
            <a:spLocks noGrp="1"/>
          </p:cNvSpPr>
          <p:nvPr>
            <p:ph type="sldNum" sz="quarter" idx="12"/>
          </p:nvPr>
        </p:nvSpPr>
        <p:spPr/>
        <p:txBody>
          <a:bodyPr/>
          <a:lstStyle/>
          <a:p>
            <a:fld id="{1919F3EF-DA48-4FD9-B978-F792FE783C64}" type="slidenum">
              <a:rPr lang="en-US" smtClean="0"/>
              <a:t>‹#›</a:t>
            </a:fld>
            <a:endParaRPr lang="en-US"/>
          </a:p>
        </p:txBody>
      </p:sp>
    </p:spTree>
    <p:extLst>
      <p:ext uri="{BB962C8B-B14F-4D97-AF65-F5344CB8AC3E}">
        <p14:creationId xmlns:p14="http://schemas.microsoft.com/office/powerpoint/2010/main" val="228467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5EF90-52D4-422D-9737-00FA46B639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A58A44-4FA9-41EE-9C70-3BAF65339905}"/>
              </a:ext>
            </a:extLst>
          </p:cNvPr>
          <p:cNvSpPr>
            <a:spLocks noGrp="1"/>
          </p:cNvSpPr>
          <p:nvPr>
            <p:ph type="dt" sz="half" idx="10"/>
          </p:nvPr>
        </p:nvSpPr>
        <p:spPr/>
        <p:txBody>
          <a:bodyPr/>
          <a:lstStyle/>
          <a:p>
            <a:fld id="{4B38D6A7-8A80-4ECA-98C1-2FACE4DB5D01}" type="datetimeFigureOut">
              <a:rPr lang="en-US" smtClean="0"/>
              <a:t>2/13/2024</a:t>
            </a:fld>
            <a:endParaRPr lang="en-US"/>
          </a:p>
        </p:txBody>
      </p:sp>
      <p:sp>
        <p:nvSpPr>
          <p:cNvPr id="4" name="Footer Placeholder 3">
            <a:extLst>
              <a:ext uri="{FF2B5EF4-FFF2-40B4-BE49-F238E27FC236}">
                <a16:creationId xmlns:a16="http://schemas.microsoft.com/office/drawing/2014/main" id="{A3E03C88-6334-4795-B275-AFF122E676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337929-1E4F-4514-8B77-3F2D8D7A77B4}"/>
              </a:ext>
            </a:extLst>
          </p:cNvPr>
          <p:cNvSpPr>
            <a:spLocks noGrp="1"/>
          </p:cNvSpPr>
          <p:nvPr>
            <p:ph type="sldNum" sz="quarter" idx="12"/>
          </p:nvPr>
        </p:nvSpPr>
        <p:spPr/>
        <p:txBody>
          <a:bodyPr/>
          <a:lstStyle/>
          <a:p>
            <a:fld id="{1919F3EF-DA48-4FD9-B978-F792FE783C64}" type="slidenum">
              <a:rPr lang="en-US" smtClean="0"/>
              <a:t>‹#›</a:t>
            </a:fld>
            <a:endParaRPr lang="en-US"/>
          </a:p>
        </p:txBody>
      </p:sp>
    </p:spTree>
    <p:extLst>
      <p:ext uri="{BB962C8B-B14F-4D97-AF65-F5344CB8AC3E}">
        <p14:creationId xmlns:p14="http://schemas.microsoft.com/office/powerpoint/2010/main" val="235945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046003-3829-474F-A6F6-6CDA84029448}"/>
              </a:ext>
            </a:extLst>
          </p:cNvPr>
          <p:cNvSpPr>
            <a:spLocks noGrp="1"/>
          </p:cNvSpPr>
          <p:nvPr>
            <p:ph type="dt" sz="half" idx="10"/>
          </p:nvPr>
        </p:nvSpPr>
        <p:spPr/>
        <p:txBody>
          <a:bodyPr/>
          <a:lstStyle/>
          <a:p>
            <a:fld id="{4B38D6A7-8A80-4ECA-98C1-2FACE4DB5D01}" type="datetimeFigureOut">
              <a:rPr lang="en-US" smtClean="0"/>
              <a:t>2/13/2024</a:t>
            </a:fld>
            <a:endParaRPr lang="en-US"/>
          </a:p>
        </p:txBody>
      </p:sp>
      <p:sp>
        <p:nvSpPr>
          <p:cNvPr id="3" name="Footer Placeholder 2">
            <a:extLst>
              <a:ext uri="{FF2B5EF4-FFF2-40B4-BE49-F238E27FC236}">
                <a16:creationId xmlns:a16="http://schemas.microsoft.com/office/drawing/2014/main" id="{DC53B45A-F1ED-4B5A-8EC8-205794582F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C69FA0-7D8B-4A53-A38E-A50D2B5B889D}"/>
              </a:ext>
            </a:extLst>
          </p:cNvPr>
          <p:cNvSpPr>
            <a:spLocks noGrp="1"/>
          </p:cNvSpPr>
          <p:nvPr>
            <p:ph type="sldNum" sz="quarter" idx="12"/>
          </p:nvPr>
        </p:nvSpPr>
        <p:spPr/>
        <p:txBody>
          <a:bodyPr/>
          <a:lstStyle/>
          <a:p>
            <a:fld id="{1919F3EF-DA48-4FD9-B978-F792FE783C64}" type="slidenum">
              <a:rPr lang="en-US" smtClean="0"/>
              <a:t>‹#›</a:t>
            </a:fld>
            <a:endParaRPr lang="en-US"/>
          </a:p>
        </p:txBody>
      </p:sp>
    </p:spTree>
    <p:extLst>
      <p:ext uri="{BB962C8B-B14F-4D97-AF65-F5344CB8AC3E}">
        <p14:creationId xmlns:p14="http://schemas.microsoft.com/office/powerpoint/2010/main" val="86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706E4-D624-45E3-A746-8E6831DA4B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3DE4AF-95AD-405F-BA67-28BA183DBD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B0799B-8BC2-4B86-B083-70C0EBF8B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DDCF80-A74C-4F57-A478-7E0318B17446}"/>
              </a:ext>
            </a:extLst>
          </p:cNvPr>
          <p:cNvSpPr>
            <a:spLocks noGrp="1"/>
          </p:cNvSpPr>
          <p:nvPr>
            <p:ph type="dt" sz="half" idx="10"/>
          </p:nvPr>
        </p:nvSpPr>
        <p:spPr/>
        <p:txBody>
          <a:bodyPr/>
          <a:lstStyle/>
          <a:p>
            <a:fld id="{4B38D6A7-8A80-4ECA-98C1-2FACE4DB5D01}" type="datetimeFigureOut">
              <a:rPr lang="en-US" smtClean="0"/>
              <a:t>2/13/2024</a:t>
            </a:fld>
            <a:endParaRPr lang="en-US"/>
          </a:p>
        </p:txBody>
      </p:sp>
      <p:sp>
        <p:nvSpPr>
          <p:cNvPr id="6" name="Footer Placeholder 5">
            <a:extLst>
              <a:ext uri="{FF2B5EF4-FFF2-40B4-BE49-F238E27FC236}">
                <a16:creationId xmlns:a16="http://schemas.microsoft.com/office/drawing/2014/main" id="{E9D63B91-356C-41E1-9C05-B8C6A8D194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86176C-4592-4E1D-91AF-92C662FCA630}"/>
              </a:ext>
            </a:extLst>
          </p:cNvPr>
          <p:cNvSpPr>
            <a:spLocks noGrp="1"/>
          </p:cNvSpPr>
          <p:nvPr>
            <p:ph type="sldNum" sz="quarter" idx="12"/>
          </p:nvPr>
        </p:nvSpPr>
        <p:spPr/>
        <p:txBody>
          <a:bodyPr/>
          <a:lstStyle/>
          <a:p>
            <a:fld id="{1919F3EF-DA48-4FD9-B978-F792FE783C64}" type="slidenum">
              <a:rPr lang="en-US" smtClean="0"/>
              <a:t>‹#›</a:t>
            </a:fld>
            <a:endParaRPr lang="en-US"/>
          </a:p>
        </p:txBody>
      </p:sp>
    </p:spTree>
    <p:extLst>
      <p:ext uri="{BB962C8B-B14F-4D97-AF65-F5344CB8AC3E}">
        <p14:creationId xmlns:p14="http://schemas.microsoft.com/office/powerpoint/2010/main" val="4281102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553C4-3FEB-45EF-ABF9-63E8313086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6ACCF2-AA9F-4CF1-BD8D-695CBDB51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228A06-F24E-40AA-A1A0-42FCF508FF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F30C66-E17A-4ECE-B161-55EA08BE5B3B}"/>
              </a:ext>
            </a:extLst>
          </p:cNvPr>
          <p:cNvSpPr>
            <a:spLocks noGrp="1"/>
          </p:cNvSpPr>
          <p:nvPr>
            <p:ph type="dt" sz="half" idx="10"/>
          </p:nvPr>
        </p:nvSpPr>
        <p:spPr/>
        <p:txBody>
          <a:bodyPr/>
          <a:lstStyle/>
          <a:p>
            <a:fld id="{4B38D6A7-8A80-4ECA-98C1-2FACE4DB5D01}" type="datetimeFigureOut">
              <a:rPr lang="en-US" smtClean="0"/>
              <a:t>2/13/2024</a:t>
            </a:fld>
            <a:endParaRPr lang="en-US"/>
          </a:p>
        </p:txBody>
      </p:sp>
      <p:sp>
        <p:nvSpPr>
          <p:cNvPr id="6" name="Footer Placeholder 5">
            <a:extLst>
              <a:ext uri="{FF2B5EF4-FFF2-40B4-BE49-F238E27FC236}">
                <a16:creationId xmlns:a16="http://schemas.microsoft.com/office/drawing/2014/main" id="{B66F1952-85BB-42C2-B0C7-A7BBF7B22C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2A4D10-8683-4948-8774-CA9B5B607512}"/>
              </a:ext>
            </a:extLst>
          </p:cNvPr>
          <p:cNvSpPr>
            <a:spLocks noGrp="1"/>
          </p:cNvSpPr>
          <p:nvPr>
            <p:ph type="sldNum" sz="quarter" idx="12"/>
          </p:nvPr>
        </p:nvSpPr>
        <p:spPr/>
        <p:txBody>
          <a:bodyPr/>
          <a:lstStyle/>
          <a:p>
            <a:fld id="{1919F3EF-DA48-4FD9-B978-F792FE783C64}" type="slidenum">
              <a:rPr lang="en-US" smtClean="0"/>
              <a:t>‹#›</a:t>
            </a:fld>
            <a:endParaRPr lang="en-US"/>
          </a:p>
        </p:txBody>
      </p:sp>
    </p:spTree>
    <p:extLst>
      <p:ext uri="{BB962C8B-B14F-4D97-AF65-F5344CB8AC3E}">
        <p14:creationId xmlns:p14="http://schemas.microsoft.com/office/powerpoint/2010/main" val="3571637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2B0B8E-83C8-4F55-BB37-E92A93A546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14F7E5-0FC2-4A0E-A65C-FEF6B05E4F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5ECD04-F620-4DE0-8C7C-8F0834F7B4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8D6A7-8A80-4ECA-98C1-2FACE4DB5D01}" type="datetimeFigureOut">
              <a:rPr lang="en-US" smtClean="0"/>
              <a:t>2/13/2024</a:t>
            </a:fld>
            <a:endParaRPr lang="en-US"/>
          </a:p>
        </p:txBody>
      </p:sp>
      <p:sp>
        <p:nvSpPr>
          <p:cNvPr id="5" name="Footer Placeholder 4">
            <a:extLst>
              <a:ext uri="{FF2B5EF4-FFF2-40B4-BE49-F238E27FC236}">
                <a16:creationId xmlns:a16="http://schemas.microsoft.com/office/drawing/2014/main" id="{F542FE85-7A79-4CA2-A91C-B5ED930929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AF6040-BFA2-4C08-882E-A14DC11DCD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9F3EF-DA48-4FD9-B978-F792FE783C64}" type="slidenum">
              <a:rPr lang="en-US" smtClean="0"/>
              <a:t>‹#›</a:t>
            </a:fld>
            <a:endParaRPr lang="en-US"/>
          </a:p>
        </p:txBody>
      </p:sp>
    </p:spTree>
    <p:extLst>
      <p:ext uri="{BB962C8B-B14F-4D97-AF65-F5344CB8AC3E}">
        <p14:creationId xmlns:p14="http://schemas.microsoft.com/office/powerpoint/2010/main" val="793274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s://www.nj.gov/labor/forms_pdfs/mw565sickleaveposter.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MACJRESQ@VERIZON.NET"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28CCDCC3-ACD9-4EFE-A005-70EADED32027}"/>
              </a:ext>
            </a:extLst>
          </p:cNvPr>
          <p:cNvSpPr txBox="1">
            <a:spLocks noChangeArrowheads="1"/>
          </p:cNvSpPr>
          <p:nvPr/>
        </p:nvSpPr>
        <p:spPr bwMode="auto">
          <a:xfrm>
            <a:off x="1653363" y="365760"/>
            <a:ext cx="9367203" cy="11887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9pPr>
          </a:lstStyle>
          <a:p>
            <a:pPr>
              <a:lnSpc>
                <a:spcPct val="90000"/>
              </a:lnSpc>
              <a:spcBef>
                <a:spcPct val="0"/>
              </a:spcBef>
              <a:spcAft>
                <a:spcPts val="600"/>
              </a:spcAft>
              <a:buClrTx/>
              <a:buSzTx/>
              <a:tabLst/>
              <a:defRPr/>
            </a:pPr>
            <a:r>
              <a:rPr lang="en-US" sz="4400" b="1" kern="1200" dirty="0">
                <a:solidFill>
                  <a:schemeClr val="tx1"/>
                </a:solidFill>
                <a:latin typeface="+mj-lt"/>
                <a:ea typeface="+mj-ea"/>
                <a:cs typeface="+mj-cs"/>
              </a:rPr>
              <a:t>Library Law …and More</a:t>
            </a:r>
            <a:endParaRPr lang="en-US" altLang="en-US" sz="4400" b="1" kern="1200" dirty="0">
              <a:solidFill>
                <a:schemeClr val="tx1"/>
              </a:solidFill>
              <a:latin typeface="+mj-lt"/>
              <a:ea typeface="+mj-ea"/>
              <a:cs typeface="+mj-cs"/>
            </a:endParaRPr>
          </a:p>
        </p:txBody>
      </p:sp>
      <p:sp>
        <p:nvSpPr>
          <p:cNvPr id="72" name="Freeform: Shape 71">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73">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75" name="Text Box 2">
            <a:extLst>
              <a:ext uri="{FF2B5EF4-FFF2-40B4-BE49-F238E27FC236}">
                <a16:creationId xmlns:a16="http://schemas.microsoft.com/office/drawing/2014/main" id="{0910DA1F-79B8-42D6-A32A-3A168CDA9824}"/>
              </a:ext>
            </a:extLst>
          </p:cNvPr>
          <p:cNvSpPr txBox="1">
            <a:spLocks noChangeArrowheads="1"/>
          </p:cNvSpPr>
          <p:nvPr/>
        </p:nvSpPr>
        <p:spPr bwMode="auto">
          <a:xfrm>
            <a:off x="1653363" y="2176272"/>
            <a:ext cx="9367204" cy="40416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b">
            <a:normAutofit/>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5pPr>
            <a:lvl6pPr marL="25146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6pPr>
            <a:lvl7pPr marL="29718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7pPr>
            <a:lvl8pPr marL="34290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8pPr>
            <a:lvl9pPr marL="3886200" indent="-228600" defTabSz="45720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panose="020B0604020202020204" pitchFamily="34" charset="0"/>
                <a:ea typeface="Microsoft YaHei" panose="020B0503020204020204" pitchFamily="34" charset="-122"/>
              </a:defRPr>
            </a:lvl9pPr>
          </a:lstStyle>
          <a:p>
            <a:pPr algn="ctr">
              <a:lnSpc>
                <a:spcPct val="90000"/>
              </a:lnSpc>
              <a:spcAft>
                <a:spcPts val="600"/>
              </a:spcAft>
              <a:defRPr/>
            </a:pPr>
            <a:r>
              <a:rPr lang="en-US" sz="3600" dirty="0">
                <a:latin typeface="+mn-lt"/>
                <a:ea typeface="+mn-ea"/>
              </a:rPr>
              <a:t>New Jersey State Library</a:t>
            </a:r>
          </a:p>
          <a:p>
            <a:pPr algn="ctr">
              <a:lnSpc>
                <a:spcPct val="90000"/>
              </a:lnSpc>
              <a:spcAft>
                <a:spcPts val="600"/>
              </a:spcAft>
              <a:defRPr/>
            </a:pPr>
            <a:r>
              <a:rPr lang="en-US" sz="3600" dirty="0">
                <a:latin typeface="+mn-lt"/>
                <a:ea typeface="+mn-ea"/>
              </a:rPr>
              <a:t>New Library Directors Orientation</a:t>
            </a:r>
          </a:p>
          <a:p>
            <a:pPr algn="ctr">
              <a:lnSpc>
                <a:spcPct val="90000"/>
              </a:lnSpc>
              <a:spcAft>
                <a:spcPts val="600"/>
              </a:spcAft>
              <a:defRPr/>
            </a:pPr>
            <a:r>
              <a:rPr lang="en-US" sz="3600" dirty="0">
                <a:latin typeface="+mn-lt"/>
                <a:ea typeface="+mn-ea"/>
              </a:rPr>
              <a:t>February 14, 2024</a:t>
            </a:r>
          </a:p>
          <a:p>
            <a:pPr algn="ctr">
              <a:lnSpc>
                <a:spcPct val="90000"/>
              </a:lnSpc>
              <a:spcAft>
                <a:spcPts val="600"/>
              </a:spcAft>
              <a:defRPr/>
            </a:pPr>
            <a:r>
              <a:rPr lang="en-US" sz="3600" dirty="0">
                <a:latin typeface="+mn-lt"/>
                <a:ea typeface="+mn-ea"/>
              </a:rPr>
              <a:t> </a:t>
            </a:r>
          </a:p>
          <a:p>
            <a:pPr indent="-228600">
              <a:lnSpc>
                <a:spcPct val="90000"/>
              </a:lnSpc>
              <a:spcAft>
                <a:spcPts val="600"/>
              </a:spcAft>
              <a:buFont typeface="Arial" panose="020B0604020202020204" pitchFamily="34" charset="0"/>
              <a:buChar char="•"/>
              <a:defRPr/>
            </a:pPr>
            <a:endParaRPr lang="en-US" altLang="en-US" sz="2400" dirty="0">
              <a:latin typeface="+mn-lt"/>
              <a:ea typeface="+mn-ea"/>
            </a:endParaRPr>
          </a:p>
        </p:txBody>
      </p:sp>
      <p:sp>
        <p:nvSpPr>
          <p:cNvPr id="2" name="Slide Number Placeholder 1">
            <a:extLst>
              <a:ext uri="{FF2B5EF4-FFF2-40B4-BE49-F238E27FC236}">
                <a16:creationId xmlns:a16="http://schemas.microsoft.com/office/drawing/2014/main" id="{2D92F3D8-4EFB-4D05-BAD9-A0A9EBDAD8CA}"/>
              </a:ext>
            </a:extLst>
          </p:cNvPr>
          <p:cNvSpPr>
            <a:spLocks noGrp="1"/>
          </p:cNvSpPr>
          <p:nvPr>
            <p:ph type="sldNum" sz="quarter" idx="12"/>
          </p:nvPr>
        </p:nvSpPr>
        <p:spPr>
          <a:xfrm>
            <a:off x="9091182" y="6356350"/>
            <a:ext cx="1929384" cy="365125"/>
          </a:xfrm>
        </p:spPr>
        <p:txBody>
          <a:bodyPr vert="horz" lIns="91440" tIns="45720" rIns="91440" bIns="45720" rtlCol="0" anchor="ct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0D4A7FE1-F4F9-4118-B0E1-EA159E2F952E}" type="slidenum">
              <a:rPr lang="en-US" altLang="en-US">
                <a:solidFill>
                  <a:schemeClr val="tx1">
                    <a:alpha val="80000"/>
                  </a:schemeClr>
                </a:solidFill>
                <a:latin typeface="+mn-lt"/>
              </a:rPr>
              <a:pPr>
                <a:spcAft>
                  <a:spcPts val="600"/>
                </a:spcAft>
              </a:pPr>
              <a:t>1</a:t>
            </a:fld>
            <a:endParaRPr lang="en-US" altLang="en-US">
              <a:solidFill>
                <a:schemeClr val="tx1">
                  <a:alpha val="80000"/>
                </a:schemeClr>
              </a:solidFill>
              <a:latin typeface="+mn-lt"/>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7B48E81-E186-4401-85B2-59E8E90C8A66}"/>
              </a:ext>
            </a:extLst>
          </p:cNvPr>
          <p:cNvSpPr>
            <a:spLocks noGrp="1"/>
          </p:cNvSpPr>
          <p:nvPr>
            <p:ph type="title"/>
          </p:nvPr>
        </p:nvSpPr>
        <p:spPr>
          <a:xfrm>
            <a:off x="1653363" y="365760"/>
            <a:ext cx="9367203" cy="1188720"/>
          </a:xfrm>
        </p:spPr>
        <p:txBody>
          <a:bodyPr rtlCol="0">
            <a:normAutofit/>
          </a:bodyPr>
          <a:lstStyle/>
          <a:p>
            <a:pPr defTabSz="457203">
              <a:defRPr/>
            </a:pPr>
            <a:r>
              <a:rPr lang="en-US" altLang="en-US"/>
              <a:t>Association Libraries</a:t>
            </a:r>
          </a:p>
        </p:txBody>
      </p:sp>
      <p:sp>
        <p:nvSpPr>
          <p:cNvPr id="71" name="Freeform: Shape 70">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A2EF591-201F-4DFC-AC28-992FC5AB8D9D}"/>
              </a:ext>
            </a:extLst>
          </p:cNvPr>
          <p:cNvSpPr>
            <a:spLocks noGrp="1"/>
          </p:cNvSpPr>
          <p:nvPr>
            <p:ph idx="1"/>
          </p:nvPr>
        </p:nvSpPr>
        <p:spPr>
          <a:xfrm>
            <a:off x="1653363" y="2176272"/>
            <a:ext cx="9367204" cy="4041648"/>
          </a:xfrm>
        </p:spPr>
        <p:txBody>
          <a:bodyPr rtlCol="0" anchor="t">
            <a:normAutofit fontScale="62500" lnSpcReduction="20000"/>
          </a:bodyPr>
          <a:lstStyle/>
          <a:p>
            <a:pPr defTabSz="457203">
              <a:lnSpc>
                <a:spcPct val="120000"/>
              </a:lnSpc>
              <a:defRPr/>
            </a:pPr>
            <a:r>
              <a:rPr lang="en-US" altLang="en-US" sz="4000" dirty="0"/>
              <a:t>Association Libraries are formed and operated pursuant to the Nonprofit Corporation Act – N.J.S.A. 15A:1-1et seq.</a:t>
            </a:r>
          </a:p>
          <a:p>
            <a:pPr defTabSz="457203">
              <a:lnSpc>
                <a:spcPct val="120000"/>
              </a:lnSpc>
              <a:defRPr/>
            </a:pPr>
            <a:r>
              <a:rPr lang="en-US" altLang="en-US" sz="4000" dirty="0"/>
              <a:t>In accepting municipal aid, must keep Library open at such reasonable hours as meets the approval of the Mayor &amp; Council  - N.J.S.A. 40:54-35</a:t>
            </a:r>
          </a:p>
          <a:p>
            <a:pPr defTabSz="457203">
              <a:lnSpc>
                <a:spcPct val="120000"/>
              </a:lnSpc>
              <a:defRPr/>
            </a:pPr>
            <a:r>
              <a:rPr lang="en-US" altLang="en-US" sz="4000" dirty="0"/>
              <a:t>Unlike Municipal Library, no guarantee of funding and subject to whims of the Mayor &amp; Council</a:t>
            </a:r>
          </a:p>
          <a:p>
            <a:pPr defTabSz="457203">
              <a:lnSpc>
                <a:spcPct val="120000"/>
              </a:lnSpc>
              <a:defRPr/>
            </a:pPr>
            <a:r>
              <a:rPr lang="en-US" altLang="en-US" sz="4000" dirty="0"/>
              <a:t>Confidentiality of Library Records Act applies to Association Libraries</a:t>
            </a:r>
          </a:p>
          <a:p>
            <a:pPr defTabSz="457203">
              <a:lnSpc>
                <a:spcPct val="120000"/>
              </a:lnSpc>
              <a:defRPr/>
            </a:pPr>
            <a:r>
              <a:rPr lang="en-US" altLang="en-US" sz="4000" dirty="0"/>
              <a:t>Open Public Meetings Act and Open Public Records Act apply</a:t>
            </a:r>
          </a:p>
          <a:p>
            <a:pPr marL="342903" indent="-342903" defTabSz="457203">
              <a:buFont typeface="Wingdings 3" charset="2"/>
              <a:buChar char=""/>
              <a:defRPr/>
            </a:pPr>
            <a:endParaRPr lang="en-US" sz="2400" dirty="0"/>
          </a:p>
        </p:txBody>
      </p:sp>
      <p:sp>
        <p:nvSpPr>
          <p:cNvPr id="2" name="Slide Number Placeholder 1">
            <a:extLst>
              <a:ext uri="{FF2B5EF4-FFF2-40B4-BE49-F238E27FC236}">
                <a16:creationId xmlns:a16="http://schemas.microsoft.com/office/drawing/2014/main" id="{36FC5AFA-5405-43D5-A0C1-B32D953AC5D4}"/>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D922DF1D-2D40-4E75-A9A4-EBD6028C63CE}" type="slidenum">
              <a:rPr lang="en-US" altLang="en-US">
                <a:solidFill>
                  <a:schemeClr val="tx1">
                    <a:alpha val="80000"/>
                  </a:schemeClr>
                </a:solidFill>
              </a:rPr>
              <a:pPr>
                <a:spcAft>
                  <a:spcPts val="600"/>
                </a:spcAft>
              </a:pPr>
              <a:t>10</a:t>
            </a:fld>
            <a:endParaRPr lang="en-US" altLang="en-US">
              <a:solidFill>
                <a:schemeClr val="tx1">
                  <a:alpha val="8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CE06D3-736B-4A59-9015-107DCA94220F}"/>
              </a:ext>
            </a:extLst>
          </p:cNvPr>
          <p:cNvSpPr>
            <a:spLocks noGrp="1"/>
          </p:cNvSpPr>
          <p:nvPr>
            <p:ph type="title"/>
          </p:nvPr>
        </p:nvSpPr>
        <p:spPr>
          <a:xfrm>
            <a:off x="1653363" y="365760"/>
            <a:ext cx="9367203" cy="1188720"/>
          </a:xfrm>
        </p:spPr>
        <p:txBody>
          <a:bodyPr rtlCol="0" anchor="t">
            <a:normAutofit fontScale="90000"/>
          </a:bodyPr>
          <a:lstStyle/>
          <a:p>
            <a:pPr defTabSz="457203">
              <a:defRPr/>
            </a:pPr>
            <a:r>
              <a:rPr lang="en-US" altLang="en-US" dirty="0"/>
              <a:t>Oath of Office</a:t>
            </a:r>
            <a:br>
              <a:rPr lang="en-US" altLang="en-US" sz="3700" dirty="0"/>
            </a:br>
            <a:endParaRPr lang="en-US" sz="3700" dirty="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a:extLst>
              <a:ext uri="{FF2B5EF4-FFF2-40B4-BE49-F238E27FC236}">
                <a16:creationId xmlns:a16="http://schemas.microsoft.com/office/drawing/2014/main" id="{24423A58-887C-48F4-A685-EBCD87DEAE6C}"/>
              </a:ext>
            </a:extLst>
          </p:cNvPr>
          <p:cNvSpPr>
            <a:spLocks noGrp="1"/>
          </p:cNvSpPr>
          <p:nvPr>
            <p:ph idx="1"/>
          </p:nvPr>
        </p:nvSpPr>
        <p:spPr>
          <a:xfrm>
            <a:off x="1653363" y="2176272"/>
            <a:ext cx="9367204" cy="4041648"/>
          </a:xfrm>
        </p:spPr>
        <p:txBody>
          <a:bodyPr rtlCol="0" anchor="t">
            <a:normAutofit/>
          </a:bodyPr>
          <a:lstStyle/>
          <a:p>
            <a:pPr defTabSz="457203">
              <a:defRPr/>
            </a:pPr>
            <a:r>
              <a:rPr lang="en-US" sz="3200" dirty="0"/>
              <a:t>Trustees are required to take Oath at start of term</a:t>
            </a:r>
          </a:p>
          <a:p>
            <a:pPr marL="800103" lvl="1" indent="-342900" defTabSz="457203">
              <a:spcBef>
                <a:spcPts val="1000"/>
              </a:spcBef>
              <a:defRPr/>
            </a:pPr>
            <a:r>
              <a:rPr lang="en-US" sz="3200" dirty="0"/>
              <a:t>Must be done before they can vote</a:t>
            </a:r>
          </a:p>
          <a:p>
            <a:pPr marL="800103" lvl="1" indent="-342900" defTabSz="457203">
              <a:spcBef>
                <a:spcPts val="1000"/>
              </a:spcBef>
              <a:defRPr/>
            </a:pPr>
            <a:r>
              <a:rPr lang="en-US" sz="3200" dirty="0"/>
              <a:t>Written Oath</a:t>
            </a:r>
          </a:p>
          <a:p>
            <a:pPr marL="800103" lvl="1" indent="-342900" defTabSz="457203">
              <a:spcBef>
                <a:spcPts val="1000"/>
              </a:spcBef>
              <a:defRPr/>
            </a:pPr>
            <a:r>
              <a:rPr lang="en-US" sz="3200" dirty="0"/>
              <a:t>Usually done by the Municipal Clerk</a:t>
            </a:r>
          </a:p>
          <a:p>
            <a:pPr marL="800103" lvl="1" indent="-342900" defTabSz="457203">
              <a:spcBef>
                <a:spcPts val="1000"/>
              </a:spcBef>
              <a:defRPr/>
            </a:pPr>
            <a:r>
              <a:rPr lang="en-US" sz="3200" dirty="0"/>
              <a:t>May be done by President of the Board</a:t>
            </a:r>
          </a:p>
          <a:p>
            <a:pPr marL="800103" lvl="1" indent="-342900" defTabSz="457203">
              <a:spcBef>
                <a:spcPts val="1000"/>
              </a:spcBef>
              <a:defRPr/>
            </a:pPr>
            <a:r>
              <a:rPr lang="en-US" sz="3200" dirty="0"/>
              <a:t>Must be filed with Municipal Clerk</a:t>
            </a:r>
          </a:p>
          <a:p>
            <a:pPr marL="342903" indent="-342903" defTabSz="457203">
              <a:buFont typeface="Wingdings 3" charset="2"/>
              <a:buChar char=""/>
              <a:defRPr/>
            </a:pPr>
            <a:endParaRPr lang="en-US" sz="2400" dirty="0"/>
          </a:p>
        </p:txBody>
      </p:sp>
      <p:sp>
        <p:nvSpPr>
          <p:cNvPr id="2" name="Slide Number Placeholder 1">
            <a:extLst>
              <a:ext uri="{FF2B5EF4-FFF2-40B4-BE49-F238E27FC236}">
                <a16:creationId xmlns:a16="http://schemas.microsoft.com/office/drawing/2014/main" id="{035B90EF-B1E7-4E92-85A8-B91D687F8104}"/>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E4EA210C-A74E-44E2-8DE3-B7D5A78EF458}" type="slidenum">
              <a:rPr lang="en-US" altLang="en-US">
                <a:solidFill>
                  <a:schemeClr val="tx1">
                    <a:alpha val="80000"/>
                  </a:schemeClr>
                </a:solidFill>
              </a:rPr>
              <a:pPr>
                <a:spcAft>
                  <a:spcPts val="600"/>
                </a:spcAft>
              </a:pPr>
              <a:t>11</a:t>
            </a:fld>
            <a:endParaRPr lang="en-US" altLang="en-US">
              <a:solidFill>
                <a:schemeClr val="tx1">
                  <a:alpha val="8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1C3FE-E4C6-41E9-B52B-1A4C5A7688F1}"/>
              </a:ext>
            </a:extLst>
          </p:cNvPr>
          <p:cNvSpPr>
            <a:spLocks noGrp="1"/>
          </p:cNvSpPr>
          <p:nvPr>
            <p:ph type="title"/>
          </p:nvPr>
        </p:nvSpPr>
        <p:spPr>
          <a:xfrm>
            <a:off x="1653363" y="365760"/>
            <a:ext cx="9367203" cy="1188720"/>
          </a:xfrm>
        </p:spPr>
        <p:txBody>
          <a:bodyPr rtlCol="0" anchor="t">
            <a:normAutofit fontScale="90000"/>
          </a:bodyPr>
          <a:lstStyle/>
          <a:p>
            <a:pPr algn="ctr" defTabSz="457203">
              <a:defRPr/>
            </a:pPr>
            <a:r>
              <a:rPr lang="en-US" altLang="en-US" sz="4000" dirty="0"/>
              <a:t>Attendance</a:t>
            </a:r>
            <a:br>
              <a:rPr lang="en-US" altLang="en-US" sz="4000" dirty="0"/>
            </a:br>
            <a:r>
              <a:rPr lang="en-US" altLang="en-US" sz="4000" dirty="0"/>
              <a:t>N.J.S.A. 40A:9-12.1</a:t>
            </a:r>
            <a:br>
              <a:rPr lang="en-US" altLang="en-US" sz="3700" dirty="0"/>
            </a:br>
            <a:endParaRPr lang="en-US" sz="3700" dirty="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92373FA-DE50-4CC5-84A1-A6DA67926354}"/>
              </a:ext>
            </a:extLst>
          </p:cNvPr>
          <p:cNvSpPr>
            <a:spLocks noGrp="1"/>
          </p:cNvSpPr>
          <p:nvPr>
            <p:ph idx="1"/>
          </p:nvPr>
        </p:nvSpPr>
        <p:spPr>
          <a:xfrm>
            <a:off x="1653363" y="2176272"/>
            <a:ext cx="9367204" cy="4041648"/>
          </a:xfrm>
        </p:spPr>
        <p:txBody>
          <a:bodyPr rtlCol="0" anchor="t">
            <a:normAutofit/>
          </a:bodyPr>
          <a:lstStyle/>
          <a:p>
            <a:pPr defTabSz="457203">
              <a:defRPr/>
            </a:pPr>
            <a:r>
              <a:rPr lang="en-US" sz="3200" dirty="0"/>
              <a:t>If absent for 8 consecutive weeks or 4 consecutive regular meetings, without excused absence, board required to declare office vacant and notify the appointing authority</a:t>
            </a:r>
          </a:p>
          <a:p>
            <a:pPr defTabSz="457203">
              <a:defRPr/>
            </a:pPr>
            <a:r>
              <a:rPr lang="en-US" sz="3200" dirty="0"/>
              <a:t>Municipality, by ordinance, can reduce the time frame to 6 weeks or 3 meetings</a:t>
            </a:r>
          </a:p>
          <a:p>
            <a:pPr defTabSz="457203">
              <a:defRPr/>
            </a:pPr>
            <a:r>
              <a:rPr lang="en-US" sz="3200" dirty="0"/>
              <a:t>Board has discretion to excuse absences but must  excuse for legitimate illness</a:t>
            </a:r>
          </a:p>
          <a:p>
            <a:pPr marL="0" indent="0" defTabSz="457203">
              <a:buNone/>
              <a:defRPr/>
            </a:pPr>
            <a:endParaRPr lang="en-US" sz="3200" dirty="0"/>
          </a:p>
          <a:p>
            <a:pPr marL="342903" indent="-342903" defTabSz="457203">
              <a:buFont typeface="Wingdings 3" charset="2"/>
              <a:buChar char=""/>
              <a:defRPr/>
            </a:pPr>
            <a:endParaRPr lang="en-US" sz="2400" dirty="0"/>
          </a:p>
        </p:txBody>
      </p:sp>
      <p:sp>
        <p:nvSpPr>
          <p:cNvPr id="4" name="Slide Number Placeholder 3">
            <a:extLst>
              <a:ext uri="{FF2B5EF4-FFF2-40B4-BE49-F238E27FC236}">
                <a16:creationId xmlns:a16="http://schemas.microsoft.com/office/drawing/2014/main" id="{D0CCF18A-8B34-42D5-8E11-BB41097DCC11}"/>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37861458-C7C3-4AF8-91AE-6F3306C9F87F}" type="slidenum">
              <a:rPr lang="en-US" altLang="en-US">
                <a:solidFill>
                  <a:schemeClr val="tx1">
                    <a:alpha val="80000"/>
                  </a:schemeClr>
                </a:solidFill>
              </a:rPr>
              <a:pPr>
                <a:spcAft>
                  <a:spcPts val="600"/>
                </a:spcAft>
              </a:pPr>
              <a:t>12</a:t>
            </a:fld>
            <a:endParaRPr lang="en-US" altLang="en-US">
              <a:solidFill>
                <a:schemeClr val="tx1">
                  <a:alpha val="8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DA2B413-52B7-4967-BEBE-C5CA937356DF}"/>
              </a:ext>
            </a:extLst>
          </p:cNvPr>
          <p:cNvSpPr>
            <a:spLocks noGrp="1" noChangeArrowheads="1"/>
          </p:cNvSpPr>
          <p:nvPr>
            <p:ph type="title"/>
          </p:nvPr>
        </p:nvSpPr>
        <p:spPr>
          <a:xfrm>
            <a:off x="1653363" y="365760"/>
            <a:ext cx="9367203" cy="1188720"/>
          </a:xfrm>
        </p:spPr>
        <p:txBody>
          <a:bodyPr>
            <a:normAutofit/>
          </a:bodyPr>
          <a:lstStyle/>
          <a:p>
            <a:pPr eaLnBrk="1" hangingPunct="1"/>
            <a:r>
              <a:rPr lang="en-US" altLang="en-US"/>
              <a:t>Trustee Education Requirement</a:t>
            </a:r>
          </a:p>
        </p:txBody>
      </p:sp>
      <p:sp>
        <p:nvSpPr>
          <p:cNvPr id="71" name="Freeform: Shape 70">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BCDA4CB-AD38-4FE1-A94E-36847CD7C5C8}"/>
              </a:ext>
            </a:extLst>
          </p:cNvPr>
          <p:cNvSpPr>
            <a:spLocks noGrp="1"/>
          </p:cNvSpPr>
          <p:nvPr>
            <p:ph idx="1"/>
          </p:nvPr>
        </p:nvSpPr>
        <p:spPr>
          <a:xfrm>
            <a:off x="1653363" y="2176272"/>
            <a:ext cx="9367204" cy="4041648"/>
          </a:xfrm>
        </p:spPr>
        <p:txBody>
          <a:bodyPr rtlCol="0" anchor="t">
            <a:normAutofit/>
          </a:bodyPr>
          <a:lstStyle/>
          <a:p>
            <a:pPr defTabSz="457203">
              <a:defRPr/>
            </a:pPr>
            <a:r>
              <a:rPr lang="en-US" sz="3600" dirty="0"/>
              <a:t>Necessary to qualify for Per Capita State Aid</a:t>
            </a:r>
          </a:p>
          <a:p>
            <a:pPr defTabSz="457203">
              <a:defRPr/>
            </a:pPr>
            <a:r>
              <a:rPr lang="en-US" sz="3600" dirty="0"/>
              <a:t>A member or members of the board or commission must complete a minimum of </a:t>
            </a:r>
            <a:r>
              <a:rPr lang="en-US" sz="3600" u="sng" dirty="0"/>
              <a:t>seven total hours of library-related education annually </a:t>
            </a:r>
            <a:r>
              <a:rPr lang="en-US" sz="3600" dirty="0"/>
              <a:t>(N.J.A.C. 15:21-2.3(a)(2))</a:t>
            </a:r>
          </a:p>
        </p:txBody>
      </p:sp>
      <p:sp>
        <p:nvSpPr>
          <p:cNvPr id="4" name="Slide Number Placeholder 3">
            <a:extLst>
              <a:ext uri="{FF2B5EF4-FFF2-40B4-BE49-F238E27FC236}">
                <a16:creationId xmlns:a16="http://schemas.microsoft.com/office/drawing/2014/main" id="{3E08218F-E50D-46A2-92FE-85F1408EA5DF}"/>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FC5BF43D-5041-48B4-B7F3-3A2FE2DA311E}" type="slidenum">
              <a:rPr lang="en-US" altLang="en-US">
                <a:solidFill>
                  <a:schemeClr val="tx1">
                    <a:alpha val="80000"/>
                  </a:schemeClr>
                </a:solidFill>
              </a:rPr>
              <a:pPr>
                <a:spcAft>
                  <a:spcPts val="600"/>
                </a:spcAft>
              </a:pPr>
              <a:t>13</a:t>
            </a:fld>
            <a:endParaRPr lang="en-US" altLang="en-US">
              <a:solidFill>
                <a:schemeClr val="tx1">
                  <a:alpha val="8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671E458-4D0A-47CE-ABF2-9F1EF64142FD}"/>
              </a:ext>
            </a:extLst>
          </p:cNvPr>
          <p:cNvSpPr>
            <a:spLocks noGrp="1"/>
          </p:cNvSpPr>
          <p:nvPr>
            <p:ph type="title"/>
          </p:nvPr>
        </p:nvSpPr>
        <p:spPr>
          <a:xfrm>
            <a:off x="1653363" y="365760"/>
            <a:ext cx="9367203" cy="1188720"/>
          </a:xfrm>
        </p:spPr>
        <p:txBody>
          <a:bodyPr rtlCol="0" anchor="t">
            <a:normAutofit fontScale="90000"/>
          </a:bodyPr>
          <a:lstStyle/>
          <a:p>
            <a:pPr defTabSz="457203">
              <a:defRPr/>
            </a:pPr>
            <a:r>
              <a:rPr lang="en-US" sz="4800" dirty="0"/>
              <a:t>Organization</a:t>
            </a:r>
            <a:br>
              <a:rPr lang="en-US" sz="3700" dirty="0"/>
            </a:br>
            <a:endParaRPr lang="en-US" sz="3700" dirty="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a:extLst>
              <a:ext uri="{FF2B5EF4-FFF2-40B4-BE49-F238E27FC236}">
                <a16:creationId xmlns:a16="http://schemas.microsoft.com/office/drawing/2014/main" id="{96AE7AB8-7007-4852-A8A9-E94E4F786971}"/>
              </a:ext>
            </a:extLst>
          </p:cNvPr>
          <p:cNvSpPr>
            <a:spLocks noGrp="1"/>
          </p:cNvSpPr>
          <p:nvPr>
            <p:ph idx="1"/>
          </p:nvPr>
        </p:nvSpPr>
        <p:spPr>
          <a:xfrm>
            <a:off x="1653363" y="2176272"/>
            <a:ext cx="9367204" cy="4315968"/>
          </a:xfrm>
        </p:spPr>
        <p:txBody>
          <a:bodyPr rtlCol="0" anchor="t">
            <a:normAutofit/>
          </a:bodyPr>
          <a:lstStyle/>
          <a:p>
            <a:pPr defTabSz="457203">
              <a:defRPr/>
            </a:pPr>
            <a:r>
              <a:rPr lang="en-US" sz="3200" dirty="0"/>
              <a:t>Term of Office</a:t>
            </a:r>
          </a:p>
          <a:p>
            <a:pPr marL="914403" lvl="1" indent="-457200" defTabSz="457203">
              <a:spcBef>
                <a:spcPts val="1000"/>
              </a:spcBef>
              <a:defRPr/>
            </a:pPr>
            <a:r>
              <a:rPr lang="en-US" sz="3200" dirty="0"/>
              <a:t>5-year terms</a:t>
            </a:r>
          </a:p>
          <a:p>
            <a:pPr marL="914403" lvl="1" indent="-457200" defTabSz="457203">
              <a:spcBef>
                <a:spcPts val="1000"/>
              </a:spcBef>
              <a:defRPr/>
            </a:pPr>
            <a:r>
              <a:rPr lang="en-US" sz="3200" dirty="0"/>
              <a:t>Staggered</a:t>
            </a:r>
          </a:p>
          <a:p>
            <a:pPr marL="914403" lvl="1" indent="-457200" defTabSz="457203">
              <a:spcBef>
                <a:spcPts val="1000"/>
              </a:spcBef>
              <a:defRPr/>
            </a:pPr>
            <a:r>
              <a:rPr lang="en-US" sz="3200" dirty="0"/>
              <a:t>Must start at the same time of the year, e.g. January 1</a:t>
            </a:r>
          </a:p>
          <a:p>
            <a:pPr marL="914403" lvl="1" indent="-457200" defTabSz="457203">
              <a:spcBef>
                <a:spcPts val="1000"/>
              </a:spcBef>
              <a:defRPr/>
            </a:pPr>
            <a:r>
              <a:rPr lang="en-US" sz="3200" dirty="0"/>
              <a:t>Vacancies are filled for the remainder of the term (N.J.S.A. 40:54-10;40:54- 29.10; 40:33-7)</a:t>
            </a:r>
          </a:p>
          <a:p>
            <a:pPr marL="1371606" lvl="2" indent="-457200" defTabSz="457203">
              <a:spcBef>
                <a:spcPts val="1000"/>
              </a:spcBef>
              <a:defRPr/>
            </a:pPr>
            <a:r>
              <a:rPr lang="en-US" sz="3200" dirty="0"/>
              <a:t>Not a new term</a:t>
            </a:r>
          </a:p>
          <a:p>
            <a:pPr marL="342903" indent="-342903" defTabSz="457203">
              <a:buFont typeface="Wingdings 3" charset="2"/>
              <a:buChar char=""/>
              <a:defRPr/>
            </a:pPr>
            <a:endParaRPr lang="en-US" sz="2400" dirty="0"/>
          </a:p>
        </p:txBody>
      </p:sp>
      <p:sp>
        <p:nvSpPr>
          <p:cNvPr id="2" name="Slide Number Placeholder 1">
            <a:extLst>
              <a:ext uri="{FF2B5EF4-FFF2-40B4-BE49-F238E27FC236}">
                <a16:creationId xmlns:a16="http://schemas.microsoft.com/office/drawing/2014/main" id="{68C707EF-B2E5-48D8-A8CD-1B0F63FC9A94}"/>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AC483F9D-8938-4E0C-AA54-A53C79095B21}" type="slidenum">
              <a:rPr lang="en-US" altLang="en-US">
                <a:solidFill>
                  <a:schemeClr val="tx1">
                    <a:alpha val="80000"/>
                  </a:schemeClr>
                </a:solidFill>
              </a:rPr>
              <a:pPr>
                <a:spcAft>
                  <a:spcPts val="600"/>
                </a:spcAft>
              </a:pPr>
              <a:t>14</a:t>
            </a:fld>
            <a:endParaRPr lang="en-US" altLang="en-US">
              <a:solidFill>
                <a:schemeClr val="tx1">
                  <a:alpha val="8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D5A7EA1-5325-42D6-838F-8BD76523A790}"/>
              </a:ext>
            </a:extLst>
          </p:cNvPr>
          <p:cNvSpPr>
            <a:spLocks noGrp="1"/>
          </p:cNvSpPr>
          <p:nvPr>
            <p:ph type="title"/>
          </p:nvPr>
        </p:nvSpPr>
        <p:spPr>
          <a:xfrm>
            <a:off x="1653363" y="365760"/>
            <a:ext cx="9367203" cy="1188720"/>
          </a:xfrm>
        </p:spPr>
        <p:txBody>
          <a:bodyPr rtlCol="0">
            <a:normAutofit/>
          </a:bodyPr>
          <a:lstStyle/>
          <a:p>
            <a:pPr defTabSz="457203">
              <a:defRPr/>
            </a:pPr>
            <a:r>
              <a:rPr lang="en-US" sz="3700"/>
              <a:t>Officers – Municipal Library</a:t>
            </a:r>
            <a:br>
              <a:rPr lang="en-US" sz="3700"/>
            </a:br>
            <a:endParaRPr lang="en-US" sz="370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a:extLst>
              <a:ext uri="{FF2B5EF4-FFF2-40B4-BE49-F238E27FC236}">
                <a16:creationId xmlns:a16="http://schemas.microsoft.com/office/drawing/2014/main" id="{159EE1B7-2214-410A-B6BF-10487204D16E}"/>
              </a:ext>
            </a:extLst>
          </p:cNvPr>
          <p:cNvSpPr>
            <a:spLocks noGrp="1"/>
          </p:cNvSpPr>
          <p:nvPr>
            <p:ph idx="1"/>
          </p:nvPr>
        </p:nvSpPr>
        <p:spPr>
          <a:xfrm>
            <a:off x="1653363" y="1996751"/>
            <a:ext cx="9367204" cy="4495489"/>
          </a:xfrm>
        </p:spPr>
        <p:txBody>
          <a:bodyPr rtlCol="0" anchor="t">
            <a:normAutofit lnSpcReduction="10000"/>
          </a:bodyPr>
          <a:lstStyle/>
          <a:p>
            <a:pPr defTabSz="457203">
              <a:defRPr/>
            </a:pPr>
            <a:r>
              <a:rPr lang="en-US" sz="3200" dirty="0"/>
              <a:t>President, Treasurer, Secretary</a:t>
            </a:r>
          </a:p>
          <a:p>
            <a:pPr marL="800103" lvl="1" indent="-342900" defTabSz="457203">
              <a:spcBef>
                <a:spcPts val="1000"/>
              </a:spcBef>
              <a:defRPr/>
            </a:pPr>
            <a:r>
              <a:rPr lang="en-US" sz="3200" dirty="0"/>
              <a:t>One year term and until successor is elected.</a:t>
            </a:r>
          </a:p>
          <a:p>
            <a:pPr marL="800103" lvl="1" indent="-342900" defTabSz="457203">
              <a:spcBef>
                <a:spcPts val="1000"/>
              </a:spcBef>
              <a:defRPr/>
            </a:pPr>
            <a:r>
              <a:rPr lang="en-US" sz="3200" dirty="0"/>
              <a:t>Statute does not spell out duties of each office, but By-Laws can.</a:t>
            </a:r>
          </a:p>
          <a:p>
            <a:pPr defTabSz="457203">
              <a:defRPr/>
            </a:pPr>
            <a:r>
              <a:rPr lang="en-US" sz="3200" dirty="0"/>
              <a:t>Bonding</a:t>
            </a:r>
          </a:p>
          <a:p>
            <a:pPr marL="800103" lvl="1" indent="-342900" defTabSz="457203">
              <a:spcBef>
                <a:spcPts val="1000"/>
              </a:spcBef>
              <a:defRPr/>
            </a:pPr>
            <a:r>
              <a:rPr lang="en-US" sz="3200" dirty="0"/>
              <a:t>Statute requires bond for Treasurer.</a:t>
            </a:r>
          </a:p>
          <a:p>
            <a:pPr marL="800103" lvl="1" indent="-342900" defTabSz="457203">
              <a:spcBef>
                <a:spcPts val="1000"/>
              </a:spcBef>
              <a:defRPr/>
            </a:pPr>
            <a:r>
              <a:rPr lang="en-US" sz="3200" dirty="0"/>
              <a:t>Recommend  2 signature checking account and that all trustees with signing authority be bonded or insured</a:t>
            </a:r>
          </a:p>
          <a:p>
            <a:pPr marL="342903" indent="-342903" defTabSz="457203">
              <a:buFont typeface="Wingdings 3" charset="2"/>
              <a:buChar char=""/>
              <a:defRPr/>
            </a:pPr>
            <a:endParaRPr lang="en-US" sz="2400" dirty="0"/>
          </a:p>
        </p:txBody>
      </p:sp>
      <p:sp>
        <p:nvSpPr>
          <p:cNvPr id="2" name="Slide Number Placeholder 1">
            <a:extLst>
              <a:ext uri="{FF2B5EF4-FFF2-40B4-BE49-F238E27FC236}">
                <a16:creationId xmlns:a16="http://schemas.microsoft.com/office/drawing/2014/main" id="{4B8D332C-94E4-42A8-B30B-B0CBF136D200}"/>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B1AF0190-5F9B-40CF-A422-4EEDBEBE9A47}" type="slidenum">
              <a:rPr lang="en-US" altLang="en-US">
                <a:solidFill>
                  <a:schemeClr val="tx1">
                    <a:alpha val="80000"/>
                  </a:schemeClr>
                </a:solidFill>
              </a:rPr>
              <a:pPr>
                <a:spcAft>
                  <a:spcPts val="600"/>
                </a:spcAft>
              </a:pPr>
              <a:t>15</a:t>
            </a:fld>
            <a:endParaRPr lang="en-US" altLang="en-US">
              <a:solidFill>
                <a:schemeClr val="tx1">
                  <a:alpha val="8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ACA5-0843-427A-938C-3E0F72189E7A}"/>
              </a:ext>
            </a:extLst>
          </p:cNvPr>
          <p:cNvSpPr>
            <a:spLocks noGrp="1"/>
          </p:cNvSpPr>
          <p:nvPr>
            <p:ph type="title"/>
          </p:nvPr>
        </p:nvSpPr>
        <p:spPr>
          <a:xfrm>
            <a:off x="1653363" y="365760"/>
            <a:ext cx="9367203" cy="1188720"/>
          </a:xfrm>
        </p:spPr>
        <p:txBody>
          <a:bodyPr rtlCol="0">
            <a:normAutofit/>
          </a:bodyPr>
          <a:lstStyle/>
          <a:p>
            <a:pPr defTabSz="457203">
              <a:defRPr/>
            </a:pPr>
            <a:r>
              <a:rPr lang="en-US" sz="3700"/>
              <a:t>By-Laws</a:t>
            </a:r>
            <a:br>
              <a:rPr lang="en-US" sz="3700"/>
            </a:br>
            <a:endParaRPr lang="en-US" sz="370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78B6AC4-806E-4839-B761-FA4D63E91D91}"/>
              </a:ext>
            </a:extLst>
          </p:cNvPr>
          <p:cNvSpPr>
            <a:spLocks noGrp="1"/>
          </p:cNvSpPr>
          <p:nvPr>
            <p:ph idx="1"/>
          </p:nvPr>
        </p:nvSpPr>
        <p:spPr>
          <a:xfrm>
            <a:off x="1653363" y="1920241"/>
            <a:ext cx="9367204" cy="4801234"/>
          </a:xfrm>
        </p:spPr>
        <p:txBody>
          <a:bodyPr rtlCol="0" anchor="t">
            <a:normAutofit/>
          </a:bodyPr>
          <a:lstStyle/>
          <a:p>
            <a:pPr defTabSz="457203">
              <a:defRPr/>
            </a:pPr>
            <a:r>
              <a:rPr lang="en-US" dirty="0"/>
              <a:t>Board should consider adopting By-Laws</a:t>
            </a:r>
          </a:p>
          <a:p>
            <a:pPr defTabSz="457203">
              <a:defRPr/>
            </a:pPr>
            <a:r>
              <a:rPr lang="en-US" dirty="0"/>
              <a:t>Officers and their responsibilities</a:t>
            </a:r>
          </a:p>
          <a:p>
            <a:pPr marL="800103" lvl="1" indent="-342900" defTabSz="457203">
              <a:spcBef>
                <a:spcPts val="1000"/>
              </a:spcBef>
              <a:defRPr/>
            </a:pPr>
            <a:r>
              <a:rPr lang="en-US" sz="2800" dirty="0"/>
              <a:t>Many add VP, but not required</a:t>
            </a:r>
          </a:p>
          <a:p>
            <a:pPr defTabSz="457203">
              <a:defRPr/>
            </a:pPr>
            <a:r>
              <a:rPr lang="en-US" dirty="0"/>
              <a:t>Committee Structure</a:t>
            </a:r>
          </a:p>
          <a:p>
            <a:pPr marL="800103" lvl="1" indent="-342900" defTabSz="457203">
              <a:spcBef>
                <a:spcPts val="1000"/>
              </a:spcBef>
              <a:defRPr/>
            </a:pPr>
            <a:r>
              <a:rPr lang="en-US" sz="2800" dirty="0"/>
              <a:t>Building and Grounds; Finance; Personnel; Policy</a:t>
            </a:r>
          </a:p>
          <a:p>
            <a:pPr defTabSz="457203">
              <a:defRPr/>
            </a:pPr>
            <a:r>
              <a:rPr lang="en-US" dirty="0"/>
              <a:t>Allow trustees to attend remotely </a:t>
            </a:r>
          </a:p>
          <a:p>
            <a:pPr defTabSz="457203">
              <a:defRPr/>
            </a:pPr>
            <a:r>
              <a:rPr lang="en-US" dirty="0"/>
              <a:t>Parliamentary Authority</a:t>
            </a:r>
          </a:p>
          <a:p>
            <a:pPr marL="800103" lvl="1" indent="-342900" defTabSz="457203">
              <a:spcBef>
                <a:spcPts val="1000"/>
              </a:spcBef>
              <a:defRPr/>
            </a:pPr>
            <a:r>
              <a:rPr lang="en-US" sz="2800" dirty="0"/>
              <a:t>Current Edition of Robert’s Rules of Order Newly Revised</a:t>
            </a:r>
          </a:p>
          <a:p>
            <a:pPr marL="342903" indent="-342903" defTabSz="457203">
              <a:buFont typeface="Wingdings 3" charset="2"/>
              <a:buChar char=""/>
              <a:defRPr/>
            </a:pPr>
            <a:endParaRPr lang="en-US" sz="2000" dirty="0"/>
          </a:p>
        </p:txBody>
      </p:sp>
      <p:sp>
        <p:nvSpPr>
          <p:cNvPr id="4" name="Slide Number Placeholder 3">
            <a:extLst>
              <a:ext uri="{FF2B5EF4-FFF2-40B4-BE49-F238E27FC236}">
                <a16:creationId xmlns:a16="http://schemas.microsoft.com/office/drawing/2014/main" id="{7A93BB0C-7C3C-4FF4-B32E-7AE9EF831F31}"/>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6868E5F8-1969-47C9-A5C1-13B61ED17F9A}" type="slidenum">
              <a:rPr lang="en-US" altLang="en-US">
                <a:solidFill>
                  <a:schemeClr val="tx1">
                    <a:alpha val="80000"/>
                  </a:schemeClr>
                </a:solidFill>
              </a:rPr>
              <a:pPr>
                <a:spcAft>
                  <a:spcPts val="600"/>
                </a:spcAft>
              </a:pPr>
              <a:t>16</a:t>
            </a:fld>
            <a:endParaRPr lang="en-US" altLang="en-US">
              <a:solidFill>
                <a:schemeClr val="tx1">
                  <a:alpha val="8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2E582-AB7D-4561-8658-035BB5FCBDF6}"/>
              </a:ext>
            </a:extLst>
          </p:cNvPr>
          <p:cNvSpPr>
            <a:spLocks noGrp="1"/>
          </p:cNvSpPr>
          <p:nvPr>
            <p:ph type="title"/>
          </p:nvPr>
        </p:nvSpPr>
        <p:spPr>
          <a:xfrm>
            <a:off x="1653363" y="365760"/>
            <a:ext cx="9367203" cy="1188720"/>
          </a:xfrm>
        </p:spPr>
        <p:txBody>
          <a:bodyPr rtlCol="0">
            <a:normAutofit/>
          </a:bodyPr>
          <a:lstStyle/>
          <a:p>
            <a:pPr defTabSz="457203">
              <a:defRPr/>
            </a:pPr>
            <a:r>
              <a:rPr lang="en-US" sz="3700"/>
              <a:t>Powers of Board</a:t>
            </a:r>
            <a:br>
              <a:rPr lang="en-US" sz="3700"/>
            </a:br>
            <a:endParaRPr lang="en-US" sz="370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4556236-ADDA-4BF3-93B2-4C95CD28DA5F}"/>
              </a:ext>
            </a:extLst>
          </p:cNvPr>
          <p:cNvSpPr>
            <a:spLocks noGrp="1"/>
          </p:cNvSpPr>
          <p:nvPr>
            <p:ph idx="1"/>
          </p:nvPr>
        </p:nvSpPr>
        <p:spPr>
          <a:xfrm>
            <a:off x="1653363" y="2176272"/>
            <a:ext cx="9367204" cy="4041648"/>
          </a:xfrm>
        </p:spPr>
        <p:txBody>
          <a:bodyPr rtlCol="0" anchor="t">
            <a:normAutofit/>
          </a:bodyPr>
          <a:lstStyle/>
          <a:p>
            <a:pPr defTabSz="457203">
              <a:defRPr/>
            </a:pPr>
            <a:r>
              <a:rPr lang="en-US" sz="3200" dirty="0"/>
              <a:t>Purchase Books, Papers, Reading Matter</a:t>
            </a:r>
          </a:p>
          <a:p>
            <a:pPr defTabSz="457203">
              <a:defRPr/>
            </a:pPr>
            <a:r>
              <a:rPr lang="en-US" sz="3200" dirty="0"/>
              <a:t>Hire Librarians</a:t>
            </a:r>
          </a:p>
          <a:p>
            <a:pPr defTabSz="457203">
              <a:defRPr/>
            </a:pPr>
            <a:r>
              <a:rPr lang="en-US" sz="3200" dirty="0"/>
              <a:t>Hire other necessary personnel</a:t>
            </a:r>
          </a:p>
          <a:p>
            <a:pPr defTabSz="457203">
              <a:defRPr/>
            </a:pPr>
            <a:r>
              <a:rPr lang="en-US" sz="3200" dirty="0"/>
              <a:t>Fix compensation of employees</a:t>
            </a:r>
          </a:p>
          <a:p>
            <a:pPr defTabSz="457203">
              <a:defRPr/>
            </a:pPr>
            <a:r>
              <a:rPr lang="en-US" sz="3200" dirty="0"/>
              <a:t>Rent rooms or construct buildings</a:t>
            </a:r>
          </a:p>
          <a:p>
            <a:pPr defTabSz="457203">
              <a:defRPr/>
            </a:pPr>
            <a:r>
              <a:rPr lang="en-US" sz="3200" dirty="0"/>
              <a:t>Adopt rules and regulations</a:t>
            </a:r>
          </a:p>
          <a:p>
            <a:pPr defTabSz="457203">
              <a:defRPr/>
            </a:pPr>
            <a:r>
              <a:rPr lang="en-US" sz="3200" dirty="0"/>
              <a:t>Do whatever is necessary to maintain library</a:t>
            </a:r>
          </a:p>
          <a:p>
            <a:pPr marL="342903" indent="-342903" defTabSz="457203">
              <a:buFont typeface="Wingdings 3" charset="2"/>
              <a:buChar char=""/>
              <a:defRPr/>
            </a:pPr>
            <a:endParaRPr lang="en-US" sz="2400" dirty="0"/>
          </a:p>
        </p:txBody>
      </p:sp>
      <p:sp>
        <p:nvSpPr>
          <p:cNvPr id="4" name="Slide Number Placeholder 3">
            <a:extLst>
              <a:ext uri="{FF2B5EF4-FFF2-40B4-BE49-F238E27FC236}">
                <a16:creationId xmlns:a16="http://schemas.microsoft.com/office/drawing/2014/main" id="{8EA3A50D-EE97-4F79-ACCE-3B2666C63B14}"/>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42D1AA3C-9BCA-48F3-A330-8A47FA7A91C0}" type="slidenum">
              <a:rPr lang="en-US" altLang="en-US">
                <a:solidFill>
                  <a:schemeClr val="tx1">
                    <a:alpha val="80000"/>
                  </a:schemeClr>
                </a:solidFill>
              </a:rPr>
              <a:pPr>
                <a:spcAft>
                  <a:spcPts val="600"/>
                </a:spcAft>
              </a:pPr>
              <a:t>17</a:t>
            </a:fld>
            <a:endParaRPr lang="en-US" altLang="en-US">
              <a:solidFill>
                <a:schemeClr val="tx1">
                  <a:alpha val="8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40F040A-C528-484C-8453-8B5EB14EAD69}"/>
              </a:ext>
            </a:extLst>
          </p:cNvPr>
          <p:cNvSpPr>
            <a:spLocks noGrp="1" noChangeArrowheads="1"/>
          </p:cNvSpPr>
          <p:nvPr>
            <p:ph type="title"/>
          </p:nvPr>
        </p:nvSpPr>
        <p:spPr>
          <a:xfrm>
            <a:off x="1653363" y="365760"/>
            <a:ext cx="9367203" cy="1188720"/>
          </a:xfrm>
        </p:spPr>
        <p:txBody>
          <a:bodyPr>
            <a:normAutofit/>
          </a:bodyPr>
          <a:lstStyle/>
          <a:p>
            <a:pPr algn="ctr" eaLnBrk="1" hangingPunct="1"/>
            <a:r>
              <a:rPr lang="en-US" altLang="en-US" dirty="0"/>
              <a:t>Autonomous</a:t>
            </a:r>
          </a:p>
        </p:txBody>
      </p:sp>
      <p:sp>
        <p:nvSpPr>
          <p:cNvPr id="71" name="Freeform: Shape 70">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14ED98D-9C82-415B-8644-6A6C79F43AC2}"/>
              </a:ext>
            </a:extLst>
          </p:cNvPr>
          <p:cNvSpPr>
            <a:spLocks noGrp="1"/>
          </p:cNvSpPr>
          <p:nvPr>
            <p:ph idx="1"/>
          </p:nvPr>
        </p:nvSpPr>
        <p:spPr>
          <a:xfrm>
            <a:off x="1653363" y="2176272"/>
            <a:ext cx="9367204" cy="4041648"/>
          </a:xfrm>
        </p:spPr>
        <p:txBody>
          <a:bodyPr rtlCol="0" anchor="t">
            <a:normAutofit lnSpcReduction="10000"/>
          </a:bodyPr>
          <a:lstStyle/>
          <a:p>
            <a:pPr defTabSz="457203">
              <a:defRPr/>
            </a:pPr>
            <a:r>
              <a:rPr lang="en-US" sz="3200" dirty="0"/>
              <a:t>Library Board runs the Library</a:t>
            </a:r>
          </a:p>
          <a:p>
            <a:pPr marL="800103" lvl="1" indent="-342900" defTabSz="457203">
              <a:spcBef>
                <a:spcPts val="1000"/>
              </a:spcBef>
              <a:defRPr/>
            </a:pPr>
            <a:r>
              <a:rPr lang="en-US" sz="3200" dirty="0"/>
              <a:t>Not the Mayor</a:t>
            </a:r>
          </a:p>
          <a:p>
            <a:pPr marL="800103" lvl="1" indent="-342900" defTabSz="457203">
              <a:spcBef>
                <a:spcPts val="1000"/>
              </a:spcBef>
              <a:defRPr/>
            </a:pPr>
            <a:r>
              <a:rPr lang="en-US" sz="3200" dirty="0"/>
              <a:t>Not the Council</a:t>
            </a:r>
          </a:p>
          <a:p>
            <a:pPr marL="342900" lvl="1" indent="-342900" defTabSz="457203">
              <a:spcBef>
                <a:spcPts val="1000"/>
              </a:spcBef>
              <a:defRPr/>
            </a:pPr>
            <a:r>
              <a:rPr lang="en-US" sz="3200" dirty="0"/>
              <a:t>Attorney General Formal Opinion 1959 #10</a:t>
            </a:r>
          </a:p>
          <a:p>
            <a:pPr marL="800100" lvl="2" indent="-342900" defTabSz="457203">
              <a:spcBef>
                <a:spcPts val="1000"/>
              </a:spcBef>
              <a:defRPr/>
            </a:pPr>
            <a:r>
              <a:rPr lang="en-US" sz="3200" dirty="0"/>
              <a:t>Library statute excludes any interference by the municipal governing body with the exercise of the powers granted to trustees</a:t>
            </a:r>
          </a:p>
          <a:p>
            <a:pPr marL="342900" lvl="1" indent="-342900" defTabSz="457203">
              <a:spcBef>
                <a:spcPts val="1000"/>
              </a:spcBef>
              <a:defRPr/>
            </a:pPr>
            <a:r>
              <a:rPr lang="en-US" sz="3200" dirty="0"/>
              <a:t>Legal Autonomy vs. Political Autonomy</a:t>
            </a:r>
          </a:p>
          <a:p>
            <a:pPr marL="743133" lvl="2" indent="-342763" defTabSz="457203">
              <a:spcBef>
                <a:spcPts val="1000"/>
              </a:spcBef>
              <a:buFont typeface="Wingdings 3" charset="2"/>
              <a:buChar char=""/>
              <a:defRPr/>
            </a:pPr>
            <a:endParaRPr lang="en-US" sz="2400" dirty="0"/>
          </a:p>
          <a:p>
            <a:pPr marL="342903" indent="-342903" defTabSz="457203">
              <a:buFont typeface="Wingdings 3" charset="2"/>
              <a:buChar char=""/>
              <a:defRPr/>
            </a:pPr>
            <a:endParaRPr lang="en-US" sz="2400" dirty="0"/>
          </a:p>
        </p:txBody>
      </p:sp>
      <p:sp>
        <p:nvSpPr>
          <p:cNvPr id="4" name="Slide Number Placeholder 3">
            <a:extLst>
              <a:ext uri="{FF2B5EF4-FFF2-40B4-BE49-F238E27FC236}">
                <a16:creationId xmlns:a16="http://schemas.microsoft.com/office/drawing/2014/main" id="{FFC1006C-F8BC-4ADF-B2C7-563CB19BEF86}"/>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EDF25083-EBCC-4386-A4B5-57594C54362E}" type="slidenum">
              <a:rPr lang="en-US" altLang="en-US">
                <a:solidFill>
                  <a:schemeClr val="tx1">
                    <a:alpha val="80000"/>
                  </a:schemeClr>
                </a:solidFill>
              </a:rPr>
              <a:pPr>
                <a:spcAft>
                  <a:spcPts val="600"/>
                </a:spcAft>
              </a:pPr>
              <a:t>18</a:t>
            </a:fld>
            <a:endParaRPr lang="en-US" altLang="en-US">
              <a:solidFill>
                <a:schemeClr val="tx1">
                  <a:alpha val="8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509BB-B104-430D-AC9F-17C4F4DDC2C9}"/>
              </a:ext>
            </a:extLst>
          </p:cNvPr>
          <p:cNvSpPr>
            <a:spLocks noGrp="1"/>
          </p:cNvSpPr>
          <p:nvPr>
            <p:ph type="title"/>
          </p:nvPr>
        </p:nvSpPr>
        <p:spPr>
          <a:xfrm>
            <a:off x="1653363" y="365760"/>
            <a:ext cx="9367203" cy="1188720"/>
          </a:xfrm>
        </p:spPr>
        <p:txBody>
          <a:bodyPr rtlCol="0">
            <a:normAutofit/>
          </a:bodyPr>
          <a:lstStyle/>
          <a:p>
            <a:pPr defTabSz="457203">
              <a:defRPr/>
            </a:pPr>
            <a:r>
              <a:rPr lang="en-US"/>
              <a:t>Role of the Mayor</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6EA6BC9-6BF3-4533-A498-23A514F8C337}"/>
              </a:ext>
            </a:extLst>
          </p:cNvPr>
          <p:cNvSpPr>
            <a:spLocks noGrp="1"/>
          </p:cNvSpPr>
          <p:nvPr>
            <p:ph idx="1"/>
          </p:nvPr>
        </p:nvSpPr>
        <p:spPr>
          <a:xfrm>
            <a:off x="1170039" y="1920239"/>
            <a:ext cx="10304206" cy="4687037"/>
          </a:xfrm>
        </p:spPr>
        <p:txBody>
          <a:bodyPr rtlCol="0" anchor="t">
            <a:noAutofit/>
          </a:bodyPr>
          <a:lstStyle/>
          <a:p>
            <a:pPr defTabSz="457203">
              <a:defRPr/>
            </a:pPr>
            <a:r>
              <a:rPr lang="en-US" sz="3200" dirty="0"/>
              <a:t>Mayor appoints citizen trustees</a:t>
            </a:r>
          </a:p>
          <a:p>
            <a:pPr defTabSz="457203">
              <a:defRPr/>
            </a:pPr>
            <a:r>
              <a:rPr lang="en-US" sz="3200" dirty="0"/>
              <a:t>One vote on the Board; Not the CEO of the Library</a:t>
            </a:r>
          </a:p>
          <a:p>
            <a:pPr defTabSz="457203">
              <a:defRPr/>
            </a:pPr>
            <a:r>
              <a:rPr lang="en-US" sz="3200" dirty="0"/>
              <a:t>Should not dictate what the Library does</a:t>
            </a:r>
          </a:p>
          <a:p>
            <a:pPr defTabSz="457203">
              <a:defRPr/>
            </a:pPr>
            <a:r>
              <a:rPr lang="en-US" sz="3200" dirty="0"/>
              <a:t>Politics</a:t>
            </a:r>
          </a:p>
          <a:p>
            <a:pPr marL="800103" lvl="1" indent="-342900" defTabSz="457203">
              <a:spcBef>
                <a:spcPts val="1000"/>
              </a:spcBef>
              <a:defRPr/>
            </a:pPr>
            <a:r>
              <a:rPr lang="en-US" sz="2800" dirty="0"/>
              <a:t>Board is structured to minimize political influence</a:t>
            </a:r>
          </a:p>
          <a:p>
            <a:pPr marL="800103" lvl="1" indent="-342900" defTabSz="457203">
              <a:spcBef>
                <a:spcPts val="1000"/>
              </a:spcBef>
              <a:defRPr/>
            </a:pPr>
            <a:r>
              <a:rPr lang="en-US" sz="2800" dirty="0"/>
              <a:t>As the appointing authority, Mayor may seek to influence other trustees </a:t>
            </a:r>
          </a:p>
          <a:p>
            <a:pPr defTabSz="457203">
              <a:defRPr/>
            </a:pPr>
            <a:r>
              <a:rPr lang="en-US" sz="3200" dirty="0"/>
              <a:t>Cultivate good relations with the Mayor </a:t>
            </a:r>
          </a:p>
          <a:p>
            <a:pPr marL="800103" lvl="1" indent="-342900" defTabSz="457203">
              <a:spcBef>
                <a:spcPts val="1000"/>
              </a:spcBef>
              <a:defRPr/>
            </a:pPr>
            <a:r>
              <a:rPr lang="en-US" sz="2800" dirty="0"/>
              <a:t>Town Services/Capital Projects</a:t>
            </a:r>
          </a:p>
        </p:txBody>
      </p:sp>
      <p:sp>
        <p:nvSpPr>
          <p:cNvPr id="4" name="Slide Number Placeholder 3">
            <a:extLst>
              <a:ext uri="{FF2B5EF4-FFF2-40B4-BE49-F238E27FC236}">
                <a16:creationId xmlns:a16="http://schemas.microsoft.com/office/drawing/2014/main" id="{E869570A-7462-4AAB-A9CC-4511A5A55F51}"/>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A89F0DDF-B247-4AB3-9F43-7391EDA5ED3C}" type="slidenum">
              <a:rPr lang="en-US" altLang="en-US">
                <a:solidFill>
                  <a:schemeClr val="tx1">
                    <a:alpha val="80000"/>
                  </a:schemeClr>
                </a:solidFill>
              </a:rPr>
              <a:pPr>
                <a:spcAft>
                  <a:spcPts val="600"/>
                </a:spcAft>
              </a:pPr>
              <a:t>19</a:t>
            </a:fld>
            <a:endParaRPr lang="en-US" altLang="en-US">
              <a:solidFill>
                <a:schemeClr val="tx1">
                  <a:alpha val="8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22E55F7-FAE1-47AA-ACF8-EF8CF4B61D1B}"/>
              </a:ext>
            </a:extLst>
          </p:cNvPr>
          <p:cNvSpPr>
            <a:spLocks noGrp="1" noChangeArrowheads="1"/>
          </p:cNvSpPr>
          <p:nvPr>
            <p:ph type="title"/>
          </p:nvPr>
        </p:nvSpPr>
        <p:spPr>
          <a:xfrm>
            <a:off x="1653363" y="365760"/>
            <a:ext cx="9367203" cy="1188720"/>
          </a:xfrm>
        </p:spPr>
        <p:txBody>
          <a:bodyPr rtlCol="0">
            <a:normAutofit/>
          </a:bodyPr>
          <a:lstStyle/>
          <a:p>
            <a:pPr defTabSz="457203">
              <a:defRPr/>
            </a:pPr>
            <a:r>
              <a:rPr lang="en-US" altLang="en-US"/>
              <a:t>Disclaimer</a:t>
            </a:r>
          </a:p>
        </p:txBody>
      </p:sp>
      <p:sp>
        <p:nvSpPr>
          <p:cNvPr id="21508" name="Freeform: Shape 74">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2629795-D54F-4616-ACF9-B3A1034A0CF2}"/>
              </a:ext>
            </a:extLst>
          </p:cNvPr>
          <p:cNvSpPr>
            <a:spLocks noGrp="1"/>
          </p:cNvSpPr>
          <p:nvPr>
            <p:ph idx="1"/>
          </p:nvPr>
        </p:nvSpPr>
        <p:spPr>
          <a:xfrm>
            <a:off x="1653363" y="2176272"/>
            <a:ext cx="9367204" cy="4041648"/>
          </a:xfrm>
        </p:spPr>
        <p:txBody>
          <a:bodyPr rtlCol="0" anchor="t">
            <a:normAutofit/>
          </a:bodyPr>
          <a:lstStyle/>
          <a:p>
            <a:pPr defTabSz="457203">
              <a:defRPr/>
            </a:pPr>
            <a:r>
              <a:rPr lang="en-US" sz="3200" dirty="0"/>
              <a:t>The materials and information provided in this presentation are for informational purposes and do not constitute legal advice.  </a:t>
            </a:r>
          </a:p>
          <a:p>
            <a:pPr defTabSz="457203">
              <a:defRPr/>
            </a:pPr>
            <a:r>
              <a:rPr lang="en-US" sz="3200" dirty="0"/>
              <a:t>Participation in this seminar does not create an attorney-client relationship</a:t>
            </a:r>
          </a:p>
          <a:p>
            <a:pPr defTabSz="457203">
              <a:defRPr/>
            </a:pPr>
            <a:r>
              <a:rPr lang="en-US" sz="3200" dirty="0"/>
              <a:t>You should contact your attorney to obtain advice with respect to any particular issue or problem</a:t>
            </a:r>
          </a:p>
        </p:txBody>
      </p:sp>
      <p:sp>
        <p:nvSpPr>
          <p:cNvPr id="4" name="Slide Number Placeholder 3">
            <a:extLst>
              <a:ext uri="{FF2B5EF4-FFF2-40B4-BE49-F238E27FC236}">
                <a16:creationId xmlns:a16="http://schemas.microsoft.com/office/drawing/2014/main" id="{741DB24D-C8C5-4589-9418-28F43FE3DADC}"/>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2E90D491-14FD-49DE-855B-7FFDEE899E38}" type="slidenum">
              <a:rPr lang="en-US" altLang="en-US">
                <a:solidFill>
                  <a:schemeClr val="tx1">
                    <a:alpha val="80000"/>
                  </a:schemeClr>
                </a:solidFill>
              </a:rPr>
              <a:pPr>
                <a:spcAft>
                  <a:spcPts val="600"/>
                </a:spcAft>
              </a:pPr>
              <a:t>2</a:t>
            </a:fld>
            <a:endParaRPr lang="en-US" altLang="en-US">
              <a:solidFill>
                <a:schemeClr val="tx1">
                  <a:alpha val="8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C8A41-D712-4E42-90C3-5C46657E94C1}"/>
              </a:ext>
            </a:extLst>
          </p:cNvPr>
          <p:cNvSpPr>
            <a:spLocks noGrp="1"/>
          </p:cNvSpPr>
          <p:nvPr>
            <p:ph type="title"/>
          </p:nvPr>
        </p:nvSpPr>
        <p:spPr>
          <a:xfrm>
            <a:off x="1653363" y="365760"/>
            <a:ext cx="9367203" cy="1188720"/>
          </a:xfrm>
        </p:spPr>
        <p:txBody>
          <a:bodyPr rtlCol="0" anchor="t">
            <a:noAutofit/>
          </a:bodyPr>
          <a:lstStyle/>
          <a:p>
            <a:pPr algn="ctr" defTabSz="457203">
              <a:defRPr/>
            </a:pPr>
            <a:r>
              <a:rPr lang="en-US" dirty="0"/>
              <a:t>Funding</a:t>
            </a:r>
            <a:br>
              <a:rPr lang="en-US" dirty="0"/>
            </a:br>
            <a:endParaRPr lang="en-US" dirty="0"/>
          </a:p>
        </p:txBody>
      </p:sp>
      <p:sp>
        <p:nvSpPr>
          <p:cNvPr id="18" name="Freeform: Shape 1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8AD2A42-6F82-487C-A57B-BD29AAC716BD}"/>
              </a:ext>
            </a:extLst>
          </p:cNvPr>
          <p:cNvSpPr>
            <a:spLocks noGrp="1"/>
          </p:cNvSpPr>
          <p:nvPr>
            <p:ph idx="1"/>
          </p:nvPr>
        </p:nvSpPr>
        <p:spPr>
          <a:xfrm>
            <a:off x="1653363" y="2174033"/>
            <a:ext cx="9367204" cy="4318207"/>
          </a:xfrm>
        </p:spPr>
        <p:txBody>
          <a:bodyPr rtlCol="0" anchor="t">
            <a:normAutofit/>
          </a:bodyPr>
          <a:lstStyle/>
          <a:p>
            <a:pPr defTabSz="457203">
              <a:defRPr/>
            </a:pPr>
            <a:r>
              <a:rPr lang="en-US" sz="3200" dirty="0"/>
              <a:t>Municipal/Joint Municipal Library must receive 1/3 mill (County – 1/15 mill of towns receiving services)</a:t>
            </a:r>
          </a:p>
          <a:p>
            <a:pPr lvl="1" defTabSz="457203">
              <a:defRPr/>
            </a:pPr>
            <a:r>
              <a:rPr lang="en-US" sz="2800" dirty="0"/>
              <a:t>1/3 mill of the equalized property valuation</a:t>
            </a:r>
          </a:p>
          <a:p>
            <a:pPr defTabSz="457203">
              <a:defRPr/>
            </a:pPr>
            <a:r>
              <a:rPr lang="en-US" sz="3200" dirty="0"/>
              <a:t>Separate line on tax bill - No longer subject to town’s budget cap</a:t>
            </a:r>
          </a:p>
          <a:p>
            <a:pPr defTabSz="457203">
              <a:defRPr/>
            </a:pPr>
            <a:r>
              <a:rPr lang="en-US" sz="3200" dirty="0"/>
              <a:t>Municipality can appropriate more money</a:t>
            </a:r>
          </a:p>
          <a:p>
            <a:pPr marL="800103" lvl="1" indent="-342900" defTabSz="457203">
              <a:spcBef>
                <a:spcPts val="1000"/>
              </a:spcBef>
              <a:defRPr/>
            </a:pPr>
            <a:r>
              <a:rPr lang="en-US" sz="2800" dirty="0"/>
              <a:t>But “extra money” will be subject to town’s budget cap</a:t>
            </a:r>
          </a:p>
          <a:p>
            <a:pPr marL="342903" indent="-342903" defTabSz="457203">
              <a:buFont typeface="Wingdings 3" charset="2"/>
              <a:buChar char=""/>
              <a:defRPr/>
            </a:pPr>
            <a:endParaRPr lang="en-US" sz="2400" dirty="0"/>
          </a:p>
        </p:txBody>
      </p:sp>
      <p:sp>
        <p:nvSpPr>
          <p:cNvPr id="4" name="Slide Number Placeholder 3">
            <a:extLst>
              <a:ext uri="{FF2B5EF4-FFF2-40B4-BE49-F238E27FC236}">
                <a16:creationId xmlns:a16="http://schemas.microsoft.com/office/drawing/2014/main" id="{80620441-E460-4277-9F93-C5AA6C02E4E1}"/>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775BE1B3-161F-4A50-A501-AFA50C05F872}" type="slidenum">
              <a:rPr lang="en-US" altLang="en-US">
                <a:solidFill>
                  <a:schemeClr val="tx1">
                    <a:alpha val="80000"/>
                  </a:schemeClr>
                </a:solidFill>
              </a:rPr>
              <a:pPr>
                <a:spcAft>
                  <a:spcPts val="600"/>
                </a:spcAft>
              </a:pPr>
              <a:t>20</a:t>
            </a:fld>
            <a:endParaRPr lang="en-US" altLang="en-US">
              <a:solidFill>
                <a:schemeClr val="tx1">
                  <a:alpha val="8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55818-B031-440A-AE53-AFF02FBD7B2C}"/>
              </a:ext>
            </a:extLst>
          </p:cNvPr>
          <p:cNvSpPr>
            <a:spLocks noGrp="1"/>
          </p:cNvSpPr>
          <p:nvPr>
            <p:ph type="title"/>
          </p:nvPr>
        </p:nvSpPr>
        <p:spPr>
          <a:xfrm>
            <a:off x="1653363" y="365760"/>
            <a:ext cx="9367203" cy="1188720"/>
          </a:xfrm>
        </p:spPr>
        <p:txBody>
          <a:bodyPr>
            <a:normAutofit/>
          </a:bodyPr>
          <a:lstStyle/>
          <a:p>
            <a:pPr algn="ctr"/>
            <a:r>
              <a:rPr lang="en-US" dirty="0"/>
              <a:t>Funding</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5447EC6-AEEC-4E4B-9457-9F903DAF6FB2}"/>
              </a:ext>
            </a:extLst>
          </p:cNvPr>
          <p:cNvSpPr>
            <a:spLocks noGrp="1"/>
          </p:cNvSpPr>
          <p:nvPr>
            <p:ph idx="1"/>
          </p:nvPr>
        </p:nvSpPr>
        <p:spPr>
          <a:xfrm>
            <a:off x="1653363" y="2176272"/>
            <a:ext cx="9367204" cy="4041648"/>
          </a:xfrm>
        </p:spPr>
        <p:txBody>
          <a:bodyPr anchor="t">
            <a:normAutofit/>
          </a:bodyPr>
          <a:lstStyle/>
          <a:p>
            <a:pPr defTabSz="457203">
              <a:defRPr/>
            </a:pPr>
            <a:r>
              <a:rPr lang="en-US" dirty="0"/>
              <a:t>Statute requires the money be paid quarterly to Library Treasurer. N.J.S.A. 40:54-8(a).</a:t>
            </a:r>
          </a:p>
          <a:p>
            <a:pPr defTabSz="457203">
              <a:defRPr/>
            </a:pPr>
            <a:r>
              <a:rPr lang="en-US" dirty="0"/>
              <a:t>Regs allow money to be kept in a reserve account in the custody of the municipality and disbursed upon approval of library trustees.  N.J.A.C. 15:21-12.4(d).</a:t>
            </a:r>
          </a:p>
          <a:p>
            <a:pPr defTabSz="457203">
              <a:defRPr/>
            </a:pPr>
            <a:r>
              <a:rPr lang="en-US" sz="2800" dirty="0"/>
              <a:t>Any prior year unexpended funds remaining from 1/3 mill shall be retained in the library-controlled account dedicated for eligible purposes.  N.J.A.C. 15:21-12.4(e).</a:t>
            </a:r>
          </a:p>
          <a:p>
            <a:pPr defTabSz="457203">
              <a:defRPr/>
            </a:pPr>
            <a:r>
              <a:rPr lang="en-US" dirty="0"/>
              <a:t>County treasurer is custodian of county library funds </a:t>
            </a:r>
            <a:endParaRPr lang="en-US" sz="2800" dirty="0"/>
          </a:p>
          <a:p>
            <a:endParaRPr lang="en-US" sz="2400" dirty="0"/>
          </a:p>
        </p:txBody>
      </p:sp>
    </p:spTree>
    <p:extLst>
      <p:ext uri="{BB962C8B-B14F-4D97-AF65-F5344CB8AC3E}">
        <p14:creationId xmlns:p14="http://schemas.microsoft.com/office/powerpoint/2010/main" val="160811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3CD6A308-F9B6-4ED3-A8F2-65B39376A259}"/>
              </a:ext>
            </a:extLst>
          </p:cNvPr>
          <p:cNvSpPr>
            <a:spLocks noGrp="1" noChangeArrowheads="1"/>
          </p:cNvSpPr>
          <p:nvPr>
            <p:ph type="title"/>
          </p:nvPr>
        </p:nvSpPr>
        <p:spPr>
          <a:xfrm>
            <a:off x="1653363" y="365760"/>
            <a:ext cx="9367203" cy="1188720"/>
          </a:xfrm>
        </p:spPr>
        <p:txBody>
          <a:bodyPr rtlCol="0">
            <a:normAutofit/>
          </a:bodyPr>
          <a:lstStyle/>
          <a:p>
            <a:pPr defTabSz="457203">
              <a:defRPr/>
            </a:pPr>
            <a:r>
              <a:rPr lang="en-US" altLang="en-US" sz="3700" dirty="0"/>
              <a:t>Changing 1/3 Mill funding</a:t>
            </a:r>
            <a:br>
              <a:rPr lang="en-US" altLang="en-US" sz="3700" dirty="0"/>
            </a:br>
            <a:r>
              <a:rPr lang="en-US" altLang="en-US" sz="3700" dirty="0"/>
              <a:t>N.J.S.A. 40:54-8(b); N.J.S.A. 40:54-29.9(b)</a:t>
            </a:r>
          </a:p>
        </p:txBody>
      </p:sp>
      <p:sp>
        <p:nvSpPr>
          <p:cNvPr id="72" name="Freeform: Shape 71">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73">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963" name="Content Placeholder 2">
            <a:extLst>
              <a:ext uri="{FF2B5EF4-FFF2-40B4-BE49-F238E27FC236}">
                <a16:creationId xmlns:a16="http://schemas.microsoft.com/office/drawing/2014/main" id="{9B61358B-EFE6-4909-879A-59279CDEF306}"/>
              </a:ext>
            </a:extLst>
          </p:cNvPr>
          <p:cNvSpPr>
            <a:spLocks noGrp="1" noChangeArrowheads="1"/>
          </p:cNvSpPr>
          <p:nvPr>
            <p:ph idx="1"/>
          </p:nvPr>
        </p:nvSpPr>
        <p:spPr>
          <a:xfrm>
            <a:off x="1288026" y="2176272"/>
            <a:ext cx="9732541" cy="4315968"/>
          </a:xfrm>
        </p:spPr>
        <p:txBody>
          <a:bodyPr rtlCol="0" anchor="t">
            <a:normAutofit fontScale="92500" lnSpcReduction="20000"/>
          </a:bodyPr>
          <a:lstStyle/>
          <a:p>
            <a:pPr defTabSz="457203">
              <a:defRPr/>
            </a:pPr>
            <a:r>
              <a:rPr lang="en-US" altLang="en-US" dirty="0"/>
              <a:t>Governing body of municipality may, or upon petition signed by voters that equal at least 15% of the votes cast at the last general election shall, submit to the voters a referendum to change the rate of funding.  Cannot be submitted more than once every 3 years.</a:t>
            </a:r>
          </a:p>
          <a:p>
            <a:pPr defTabSz="457203">
              <a:defRPr/>
            </a:pPr>
            <a:r>
              <a:rPr lang="en-US" altLang="en-US" dirty="0"/>
              <a:t>New rate expires after 10 years or in the tax year after a referendum establishes a new rate.</a:t>
            </a:r>
          </a:p>
          <a:p>
            <a:pPr defTabSz="457203">
              <a:defRPr/>
            </a:pPr>
            <a:r>
              <a:rPr lang="en-US" altLang="en-US" dirty="0"/>
              <a:t>The new rate is exempt from the 15% annual cap set forth in the statute. </a:t>
            </a:r>
          </a:p>
          <a:p>
            <a:pPr defTabSz="457203">
              <a:defRPr/>
            </a:pPr>
            <a:r>
              <a:rPr lang="en-US" altLang="en-US" dirty="0"/>
              <a:t>In the first year that the new rate is in effect, the Library is exempt from the Excess Funds statute.</a:t>
            </a:r>
          </a:p>
          <a:p>
            <a:pPr defTabSz="457203">
              <a:defRPr/>
            </a:pPr>
            <a:r>
              <a:rPr lang="en-US" altLang="en-US" dirty="0"/>
              <a:t>The wording of the public question is set forth in the statute as is the outline for an interpretive statement N.J.S.A. 40:54-8.2.</a:t>
            </a:r>
          </a:p>
          <a:p>
            <a:pPr marL="342903" indent="-342903" defTabSz="457203">
              <a:buFont typeface="Wingdings 3" charset="2"/>
              <a:buChar char=""/>
              <a:defRPr/>
            </a:pPr>
            <a:endParaRPr lang="en-US" altLang="en-US" sz="2200" dirty="0"/>
          </a:p>
        </p:txBody>
      </p:sp>
      <p:sp>
        <p:nvSpPr>
          <p:cNvPr id="4" name="Slide Number Placeholder 3">
            <a:extLst>
              <a:ext uri="{FF2B5EF4-FFF2-40B4-BE49-F238E27FC236}">
                <a16:creationId xmlns:a16="http://schemas.microsoft.com/office/drawing/2014/main" id="{CF1E6AC3-AE05-47AC-B032-35CA11CBC6DF}"/>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ED5580A5-DCF7-4A01-9539-A8082E629868}" type="slidenum">
              <a:rPr lang="en-US" altLang="en-US">
                <a:solidFill>
                  <a:schemeClr val="tx1">
                    <a:alpha val="80000"/>
                  </a:schemeClr>
                </a:solidFill>
              </a:rPr>
              <a:pPr>
                <a:spcAft>
                  <a:spcPts val="600"/>
                </a:spcAft>
              </a:pPr>
              <a:t>22</a:t>
            </a:fld>
            <a:endParaRPr lang="en-US" altLang="en-US">
              <a:solidFill>
                <a:schemeClr val="tx1">
                  <a:alpha val="8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75BC7-CF97-4B27-8125-521D8AA58714}"/>
              </a:ext>
            </a:extLst>
          </p:cNvPr>
          <p:cNvSpPr>
            <a:spLocks noGrp="1"/>
          </p:cNvSpPr>
          <p:nvPr>
            <p:ph type="title"/>
          </p:nvPr>
        </p:nvSpPr>
        <p:spPr>
          <a:xfrm>
            <a:off x="1653363" y="365760"/>
            <a:ext cx="9367203" cy="1188720"/>
          </a:xfrm>
        </p:spPr>
        <p:txBody>
          <a:bodyPr rtlCol="0" anchor="t">
            <a:normAutofit fontScale="90000"/>
          </a:bodyPr>
          <a:lstStyle/>
          <a:p>
            <a:pPr defTabSz="457203">
              <a:defRPr/>
            </a:pPr>
            <a:r>
              <a:rPr lang="en-US" sz="4000" dirty="0"/>
              <a:t>Eligible Costs N.J.A.C. 15:21-12.5 vs. </a:t>
            </a:r>
            <a:br>
              <a:rPr lang="en-US" sz="4000" dirty="0"/>
            </a:br>
            <a:r>
              <a:rPr lang="en-US" sz="4000" dirty="0"/>
              <a:t>Ineligible Costs N.J.A.C. 15:21-12.6</a:t>
            </a:r>
            <a:br>
              <a:rPr lang="en-US" sz="2400" dirty="0"/>
            </a:br>
            <a:br>
              <a:rPr lang="en-US" sz="2400" dirty="0"/>
            </a:br>
            <a:endParaRPr lang="en-US" sz="2400" dirty="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06F54B7-ABF6-461F-A1C5-4B742839196B}"/>
              </a:ext>
            </a:extLst>
          </p:cNvPr>
          <p:cNvSpPr>
            <a:spLocks noGrp="1"/>
          </p:cNvSpPr>
          <p:nvPr>
            <p:ph idx="1"/>
          </p:nvPr>
        </p:nvSpPr>
        <p:spPr>
          <a:xfrm>
            <a:off x="1184987" y="2116836"/>
            <a:ext cx="9835579" cy="4315968"/>
          </a:xfrm>
        </p:spPr>
        <p:txBody>
          <a:bodyPr rtlCol="0" anchor="t">
            <a:normAutofit fontScale="92500" lnSpcReduction="10000"/>
          </a:bodyPr>
          <a:lstStyle/>
          <a:p>
            <a:pPr defTabSz="457203">
              <a:defRPr/>
            </a:pPr>
            <a:r>
              <a:rPr lang="en-US" sz="3600" dirty="0"/>
              <a:t>Eligible Costs – reasonable and necessary costs incurred in connection with the direct </a:t>
            </a:r>
            <a:r>
              <a:rPr lang="en-US" sz="3600" u="sng" dirty="0"/>
              <a:t>operation</a:t>
            </a:r>
            <a:r>
              <a:rPr lang="en-US" sz="3600" dirty="0"/>
              <a:t> of a free public library to provide library services.</a:t>
            </a:r>
          </a:p>
          <a:p>
            <a:pPr defTabSz="457203">
              <a:defRPr/>
            </a:pPr>
            <a:r>
              <a:rPr lang="en-US" sz="3600" dirty="0"/>
              <a:t>Ineligible Costs -   </a:t>
            </a:r>
          </a:p>
          <a:p>
            <a:pPr marL="914403" lvl="1" indent="-457200" defTabSz="457203">
              <a:spcBef>
                <a:spcPts val="1000"/>
              </a:spcBef>
              <a:defRPr/>
            </a:pPr>
            <a:r>
              <a:rPr lang="en-US" sz="3600" dirty="0"/>
              <a:t>Cannot pay rent to the Town</a:t>
            </a:r>
          </a:p>
          <a:p>
            <a:pPr marL="914403" lvl="1" indent="-457200" defTabSz="457203">
              <a:spcBef>
                <a:spcPts val="1000"/>
              </a:spcBef>
              <a:defRPr/>
            </a:pPr>
            <a:r>
              <a:rPr lang="en-US" sz="3600" dirty="0"/>
              <a:t>Cannot pay for debt service</a:t>
            </a:r>
          </a:p>
          <a:p>
            <a:pPr defTabSz="457203">
              <a:defRPr/>
            </a:pPr>
            <a:r>
              <a:rPr lang="en-US" sz="3600" dirty="0"/>
              <a:t>Capital Expenses only if Library has a Capital Plan and sufficient funds remain for the maintenance of the library for the balance of the year.</a:t>
            </a:r>
          </a:p>
          <a:p>
            <a:pPr marL="342903" indent="-342903" defTabSz="457203">
              <a:buFont typeface="Wingdings 3" charset="2"/>
              <a:buChar char=""/>
              <a:defRPr/>
            </a:pPr>
            <a:endParaRPr lang="en-US" sz="2400" dirty="0"/>
          </a:p>
        </p:txBody>
      </p:sp>
      <p:sp>
        <p:nvSpPr>
          <p:cNvPr id="4" name="Slide Number Placeholder 3">
            <a:extLst>
              <a:ext uri="{FF2B5EF4-FFF2-40B4-BE49-F238E27FC236}">
                <a16:creationId xmlns:a16="http://schemas.microsoft.com/office/drawing/2014/main" id="{0314BB5F-A27D-4B66-9975-7502C3BE1110}"/>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B758D3E3-B16D-4EDF-B4C4-67599032781A}" type="slidenum">
              <a:rPr lang="en-US" altLang="en-US">
                <a:solidFill>
                  <a:schemeClr val="tx1">
                    <a:alpha val="80000"/>
                  </a:schemeClr>
                </a:solidFill>
              </a:rPr>
              <a:pPr>
                <a:spcAft>
                  <a:spcPts val="600"/>
                </a:spcAft>
              </a:pPr>
              <a:t>23</a:t>
            </a:fld>
            <a:endParaRPr lang="en-US" altLang="en-US">
              <a:solidFill>
                <a:schemeClr val="tx1">
                  <a:alpha val="8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CEEE0-8E7B-4049-A7BE-40ABE82564BC}"/>
              </a:ext>
            </a:extLst>
          </p:cNvPr>
          <p:cNvSpPr>
            <a:spLocks noGrp="1"/>
          </p:cNvSpPr>
          <p:nvPr>
            <p:ph type="title"/>
          </p:nvPr>
        </p:nvSpPr>
        <p:spPr>
          <a:xfrm>
            <a:off x="1653363" y="365760"/>
            <a:ext cx="9367203" cy="1188720"/>
          </a:xfrm>
        </p:spPr>
        <p:txBody>
          <a:bodyPr rtlCol="0">
            <a:normAutofit/>
          </a:bodyPr>
          <a:lstStyle/>
          <a:p>
            <a:pPr defTabSz="457203">
              <a:defRPr/>
            </a:pPr>
            <a:r>
              <a:rPr lang="en-US" sz="3700" dirty="0"/>
              <a:t>Excess Funds Statute – N.J.S.A. 40:54-15</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CBA0067-462D-482B-B2D0-8EA5A892C60F}"/>
              </a:ext>
            </a:extLst>
          </p:cNvPr>
          <p:cNvSpPr>
            <a:spLocks noGrp="1"/>
          </p:cNvSpPr>
          <p:nvPr>
            <p:ph idx="1"/>
          </p:nvPr>
        </p:nvSpPr>
        <p:spPr>
          <a:xfrm>
            <a:off x="1175657" y="2176272"/>
            <a:ext cx="9844910" cy="4041648"/>
          </a:xfrm>
        </p:spPr>
        <p:txBody>
          <a:bodyPr rtlCol="0" anchor="t">
            <a:normAutofit/>
          </a:bodyPr>
          <a:lstStyle/>
          <a:p>
            <a:pPr defTabSz="457203">
              <a:defRPr/>
            </a:pPr>
            <a:r>
              <a:rPr lang="en-US" sz="3200" dirty="0"/>
              <a:t>Requires Library to return </a:t>
            </a:r>
            <a:r>
              <a:rPr lang="en-US" sz="3200" u="sng" dirty="0"/>
              <a:t>unrestricted</a:t>
            </a:r>
            <a:r>
              <a:rPr lang="en-US" sz="3200" dirty="0"/>
              <a:t> surplus in excess of 20% of last year's audited operating expenses</a:t>
            </a:r>
          </a:p>
          <a:p>
            <a:pPr defTabSz="457203">
              <a:defRPr/>
            </a:pPr>
            <a:r>
              <a:rPr lang="en-US" sz="3200" dirty="0"/>
              <a:t>Return of Funds must be approved by State Librarian</a:t>
            </a:r>
          </a:p>
          <a:p>
            <a:pPr defTabSz="457203">
              <a:defRPr/>
            </a:pPr>
            <a:r>
              <a:rPr lang="en-US" sz="3200" dirty="0"/>
              <a:t>State Library website has a package of materials to be followed before return can be approved.</a:t>
            </a:r>
          </a:p>
          <a:p>
            <a:pPr defTabSz="457203">
              <a:defRPr/>
            </a:pPr>
            <a:r>
              <a:rPr lang="en-US" sz="3200" dirty="0"/>
              <a:t>Donations and Funds previously restricted for Capital are </a:t>
            </a:r>
            <a:r>
              <a:rPr lang="en-US" sz="3200" u="sng" dirty="0"/>
              <a:t>excluded from the calculation</a:t>
            </a:r>
          </a:p>
          <a:p>
            <a:pPr marL="342903" indent="-342903" defTabSz="457203">
              <a:buFont typeface="Wingdings 3" charset="2"/>
              <a:buChar char=""/>
              <a:defRPr/>
            </a:pPr>
            <a:endParaRPr lang="en-US" sz="2400" dirty="0"/>
          </a:p>
        </p:txBody>
      </p:sp>
      <p:sp>
        <p:nvSpPr>
          <p:cNvPr id="4" name="Slide Number Placeholder 3">
            <a:extLst>
              <a:ext uri="{FF2B5EF4-FFF2-40B4-BE49-F238E27FC236}">
                <a16:creationId xmlns:a16="http://schemas.microsoft.com/office/drawing/2014/main" id="{F6B6B2CD-EB1F-441C-9FB0-0A806C888832}"/>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B3236B8F-C18F-4F3D-8E8E-C8BF10FD5D9C}" type="slidenum">
              <a:rPr lang="en-US" altLang="en-US">
                <a:solidFill>
                  <a:schemeClr val="tx1">
                    <a:alpha val="80000"/>
                  </a:schemeClr>
                </a:solidFill>
              </a:rPr>
              <a:pPr>
                <a:spcAft>
                  <a:spcPts val="600"/>
                </a:spcAft>
              </a:pPr>
              <a:t>24</a:t>
            </a:fld>
            <a:endParaRPr lang="en-US" altLang="en-US">
              <a:solidFill>
                <a:schemeClr val="tx1">
                  <a:alpha val="8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497164-09C6-4A62-8167-E3BB8D1B36AE}"/>
              </a:ext>
            </a:extLst>
          </p:cNvPr>
          <p:cNvSpPr>
            <a:spLocks noGrp="1"/>
          </p:cNvSpPr>
          <p:nvPr>
            <p:ph type="title"/>
          </p:nvPr>
        </p:nvSpPr>
        <p:spPr>
          <a:xfrm>
            <a:off x="1653363" y="365760"/>
            <a:ext cx="9367203" cy="1188720"/>
          </a:xfrm>
        </p:spPr>
        <p:txBody>
          <a:bodyPr rtlCol="0">
            <a:normAutofit/>
          </a:bodyPr>
          <a:lstStyle/>
          <a:p>
            <a:pPr defTabSz="457203">
              <a:defRPr/>
            </a:pPr>
            <a:r>
              <a:rPr lang="en-US" sz="3700"/>
              <a:t>Excess Funds Statute -</a:t>
            </a:r>
            <a:br>
              <a:rPr lang="en-US" sz="3700"/>
            </a:br>
            <a:r>
              <a:rPr lang="en-US" sz="3700"/>
              <a:t>How you can keep your Money</a:t>
            </a:r>
          </a:p>
        </p:txBody>
      </p:sp>
      <p:sp>
        <p:nvSpPr>
          <p:cNvPr id="11" name="Freeform: Shape 10">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Content Placeholder 5">
            <a:extLst>
              <a:ext uri="{FF2B5EF4-FFF2-40B4-BE49-F238E27FC236}">
                <a16:creationId xmlns:a16="http://schemas.microsoft.com/office/drawing/2014/main" id="{E5C82A84-4DE4-44F2-B342-9BFB862B2988}"/>
              </a:ext>
            </a:extLst>
          </p:cNvPr>
          <p:cNvSpPr>
            <a:spLocks noGrp="1"/>
          </p:cNvSpPr>
          <p:nvPr>
            <p:ph idx="1"/>
          </p:nvPr>
        </p:nvSpPr>
        <p:spPr>
          <a:xfrm>
            <a:off x="1297858" y="2176272"/>
            <a:ext cx="9722709" cy="4041648"/>
          </a:xfrm>
        </p:spPr>
        <p:txBody>
          <a:bodyPr rtlCol="0" anchor="t">
            <a:normAutofit/>
          </a:bodyPr>
          <a:lstStyle/>
          <a:p>
            <a:pPr marL="800103" lvl="1" indent="-342900" defTabSz="457203">
              <a:spcBef>
                <a:spcPts val="1000"/>
              </a:spcBef>
              <a:defRPr/>
            </a:pPr>
            <a:r>
              <a:rPr lang="en-US" sz="3200" dirty="0"/>
              <a:t>Maintain separate bank account for restricted funds</a:t>
            </a:r>
          </a:p>
          <a:p>
            <a:pPr marL="800103" lvl="1" indent="-342900" defTabSz="457203">
              <a:spcBef>
                <a:spcPts val="1000"/>
              </a:spcBef>
              <a:defRPr/>
            </a:pPr>
            <a:r>
              <a:rPr lang="en-US" sz="3200" dirty="0"/>
              <a:t>Adopt Capital Plan – Hire an Architect/Engineer</a:t>
            </a:r>
          </a:p>
          <a:p>
            <a:pPr marL="800103" lvl="1" indent="-342900" defTabSz="457203">
              <a:spcBef>
                <a:spcPts val="1000"/>
              </a:spcBef>
              <a:defRPr/>
            </a:pPr>
            <a:r>
              <a:rPr lang="en-US" sz="3200" dirty="0"/>
              <a:t>Adopt Resolutions restricting funds for Capital Purpose and transferring funds to separate bank account</a:t>
            </a:r>
          </a:p>
          <a:p>
            <a:pPr marL="800103" lvl="1" indent="-342900" defTabSz="457203">
              <a:spcBef>
                <a:spcPts val="1000"/>
              </a:spcBef>
              <a:defRPr/>
            </a:pPr>
            <a:r>
              <a:rPr lang="en-US" sz="3200" dirty="0"/>
              <a:t>Excess Funds returned to municipality can only be used for tax relief</a:t>
            </a:r>
          </a:p>
          <a:p>
            <a:pPr marL="342903" indent="-342903" defTabSz="457203">
              <a:buFont typeface="Wingdings 3" charset="2"/>
              <a:buChar char=""/>
              <a:defRPr/>
            </a:pPr>
            <a:endParaRPr lang="en-US" sz="2400" dirty="0"/>
          </a:p>
        </p:txBody>
      </p:sp>
      <p:sp>
        <p:nvSpPr>
          <p:cNvPr id="4" name="Slide Number Placeholder 3">
            <a:extLst>
              <a:ext uri="{FF2B5EF4-FFF2-40B4-BE49-F238E27FC236}">
                <a16:creationId xmlns:a16="http://schemas.microsoft.com/office/drawing/2014/main" id="{D00B2984-BF11-4E88-B5A6-225662F33B54}"/>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EB567099-06E2-4C3D-A2A4-4B16A10A9FE8}" type="slidenum">
              <a:rPr lang="en-US" altLang="en-US">
                <a:solidFill>
                  <a:schemeClr val="tx1">
                    <a:alpha val="80000"/>
                  </a:schemeClr>
                </a:solidFill>
              </a:rPr>
              <a:pPr>
                <a:spcAft>
                  <a:spcPts val="600"/>
                </a:spcAft>
              </a:pPr>
              <a:t>25</a:t>
            </a:fld>
            <a:endParaRPr lang="en-US" altLang="en-US">
              <a:solidFill>
                <a:schemeClr val="tx1">
                  <a:alpha val="8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5E498-CB22-45FD-BE4F-EAF293B5CCAD}"/>
              </a:ext>
            </a:extLst>
          </p:cNvPr>
          <p:cNvSpPr>
            <a:spLocks noGrp="1"/>
          </p:cNvSpPr>
          <p:nvPr>
            <p:ph type="title"/>
          </p:nvPr>
        </p:nvSpPr>
        <p:spPr>
          <a:xfrm>
            <a:off x="1653363" y="365760"/>
            <a:ext cx="9367203" cy="1188720"/>
          </a:xfrm>
        </p:spPr>
        <p:txBody>
          <a:bodyPr rtlCol="0" anchor="t">
            <a:normAutofit fontScale="90000"/>
          </a:bodyPr>
          <a:lstStyle/>
          <a:p>
            <a:pPr defTabSz="457203">
              <a:defRPr/>
            </a:pPr>
            <a:r>
              <a:rPr lang="en-US" sz="3700" dirty="0"/>
              <a:t>Confidentiality of Library Records</a:t>
            </a:r>
            <a:br>
              <a:rPr lang="en-US" sz="3700" dirty="0"/>
            </a:br>
            <a:r>
              <a:rPr lang="en-US" sz="3700" dirty="0"/>
              <a:t>N.J.S.A. 18A:73-43.1</a:t>
            </a:r>
            <a:br>
              <a:rPr lang="en-US" sz="3700" dirty="0"/>
            </a:br>
            <a:endParaRPr lang="en-US" sz="3700" dirty="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ED859CB0-AD86-4A7E-8335-2AEBA6DD5E63}"/>
              </a:ext>
            </a:extLst>
          </p:cNvPr>
          <p:cNvSpPr>
            <a:spLocks noGrp="1"/>
          </p:cNvSpPr>
          <p:nvPr>
            <p:ph idx="1"/>
          </p:nvPr>
        </p:nvSpPr>
        <p:spPr>
          <a:xfrm>
            <a:off x="886408" y="2176271"/>
            <a:ext cx="10134159" cy="4545203"/>
          </a:xfrm>
        </p:spPr>
        <p:txBody>
          <a:bodyPr rtlCol="0" anchor="t">
            <a:noAutofit/>
          </a:bodyPr>
          <a:lstStyle/>
          <a:p>
            <a:pPr defTabSz="457203">
              <a:defRPr/>
            </a:pPr>
            <a:r>
              <a:rPr lang="en-US" sz="3000" dirty="0"/>
              <a:t>Library records containing names or other personally identifying details of library users are CONFIDENTIAL and cannot be disclosed unless:</a:t>
            </a:r>
          </a:p>
          <a:p>
            <a:pPr marL="800103" lvl="1" indent="-342900" defTabSz="457203">
              <a:spcBef>
                <a:spcPts val="1000"/>
              </a:spcBef>
              <a:defRPr/>
            </a:pPr>
            <a:r>
              <a:rPr lang="en-US" sz="2600" dirty="0"/>
              <a:t>Necessary for operation of Library</a:t>
            </a:r>
          </a:p>
          <a:p>
            <a:pPr marL="800103" lvl="1" indent="-342900" defTabSz="457203">
              <a:spcBef>
                <a:spcPts val="1000"/>
              </a:spcBef>
              <a:defRPr/>
            </a:pPr>
            <a:r>
              <a:rPr lang="en-US" sz="2600" dirty="0"/>
              <a:t>Disclosure is requested by User</a:t>
            </a:r>
          </a:p>
          <a:p>
            <a:pPr marL="800103" lvl="1" indent="-342900" defTabSz="457203">
              <a:spcBef>
                <a:spcPts val="1000"/>
              </a:spcBef>
              <a:defRPr/>
            </a:pPr>
            <a:r>
              <a:rPr lang="en-US" sz="2600" dirty="0"/>
              <a:t>Pursuant to court order or court subpoena</a:t>
            </a:r>
          </a:p>
          <a:p>
            <a:pPr defTabSz="457203">
              <a:defRPr/>
            </a:pPr>
            <a:r>
              <a:rPr lang="en-US" sz="3000" dirty="0"/>
              <a:t>Use of patron Email</a:t>
            </a:r>
          </a:p>
          <a:p>
            <a:pPr marL="800103" lvl="1" indent="-342900" defTabSz="457203">
              <a:spcBef>
                <a:spcPts val="1000"/>
              </a:spcBef>
              <a:defRPr/>
            </a:pPr>
            <a:r>
              <a:rPr lang="en-US" sz="2600" dirty="0"/>
              <a:t>Opt-in vs. Opt-out</a:t>
            </a:r>
          </a:p>
        </p:txBody>
      </p:sp>
      <p:sp>
        <p:nvSpPr>
          <p:cNvPr id="4" name="Slide Number Placeholder 3">
            <a:extLst>
              <a:ext uri="{FF2B5EF4-FFF2-40B4-BE49-F238E27FC236}">
                <a16:creationId xmlns:a16="http://schemas.microsoft.com/office/drawing/2014/main" id="{DA7BE53B-3C75-4337-82D6-BE87A6E66370}"/>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5EE9C47B-4929-47C5-B01D-991049735CF9}" type="slidenum">
              <a:rPr lang="en-US" altLang="en-US">
                <a:solidFill>
                  <a:schemeClr val="tx1">
                    <a:alpha val="80000"/>
                  </a:schemeClr>
                </a:solidFill>
              </a:rPr>
              <a:pPr>
                <a:spcAft>
                  <a:spcPts val="600"/>
                </a:spcAft>
              </a:pPr>
              <a:t>26</a:t>
            </a:fld>
            <a:endParaRPr lang="en-US" altLang="en-US">
              <a:solidFill>
                <a:schemeClr val="tx1">
                  <a:alpha val="80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97316-D7C1-4B28-A459-CAF0B7CACD01}"/>
              </a:ext>
            </a:extLst>
          </p:cNvPr>
          <p:cNvSpPr>
            <a:spLocks noGrp="1"/>
          </p:cNvSpPr>
          <p:nvPr>
            <p:ph type="title"/>
          </p:nvPr>
        </p:nvSpPr>
        <p:spPr>
          <a:xfrm>
            <a:off x="1653363" y="365760"/>
            <a:ext cx="9367203" cy="1188720"/>
          </a:xfrm>
        </p:spPr>
        <p:txBody>
          <a:bodyPr rtlCol="0">
            <a:normAutofit fontScale="90000"/>
          </a:bodyPr>
          <a:lstStyle/>
          <a:p>
            <a:pPr defTabSz="457203">
              <a:defRPr/>
            </a:pPr>
            <a:r>
              <a:rPr lang="en-US" dirty="0"/>
              <a:t>Open Public Meetings Act –</a:t>
            </a:r>
            <a:br>
              <a:rPr lang="en-US" dirty="0"/>
            </a:br>
            <a:r>
              <a:rPr lang="en-US" dirty="0"/>
              <a:t>Notice Requirement</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7258CA1-246A-4C97-A2BC-FC058C812866}"/>
              </a:ext>
            </a:extLst>
          </p:cNvPr>
          <p:cNvSpPr>
            <a:spLocks noGrp="1"/>
          </p:cNvSpPr>
          <p:nvPr>
            <p:ph idx="1"/>
          </p:nvPr>
        </p:nvSpPr>
        <p:spPr>
          <a:xfrm>
            <a:off x="971654" y="2176271"/>
            <a:ext cx="10048913" cy="4545203"/>
          </a:xfrm>
        </p:spPr>
        <p:txBody>
          <a:bodyPr rtlCol="0" anchor="t">
            <a:normAutofit/>
          </a:bodyPr>
          <a:lstStyle/>
          <a:p>
            <a:pPr defTabSz="457203">
              <a:defRPr/>
            </a:pPr>
            <a:r>
              <a:rPr lang="en-US" sz="2400" u="sng" dirty="0"/>
              <a:t>Public Policy </a:t>
            </a:r>
            <a:r>
              <a:rPr lang="en-US" sz="2400" dirty="0"/>
              <a:t>- public has the right to adequate advance notice of and the right to attend all meetings of public bodies </a:t>
            </a:r>
          </a:p>
          <a:p>
            <a:pPr defTabSz="457203">
              <a:defRPr/>
            </a:pPr>
            <a:r>
              <a:rPr lang="en-US" sz="2400" dirty="0"/>
              <a:t>Notice must give date, time, location and to the extent known the agenda</a:t>
            </a:r>
          </a:p>
          <a:p>
            <a:pPr defTabSz="457203">
              <a:defRPr/>
            </a:pPr>
            <a:r>
              <a:rPr lang="en-US" sz="2400" dirty="0"/>
              <a:t>At least 48 hours in advance</a:t>
            </a:r>
          </a:p>
          <a:p>
            <a:pPr defTabSz="457203">
              <a:defRPr/>
            </a:pPr>
            <a:r>
              <a:rPr lang="en-US" sz="2400" dirty="0"/>
              <a:t>Posted in a prominent location</a:t>
            </a:r>
          </a:p>
          <a:p>
            <a:pPr defTabSz="457203">
              <a:defRPr/>
            </a:pPr>
            <a:r>
              <a:rPr lang="en-US" sz="2400" dirty="0"/>
              <a:t>Mailed, phoned or hand delivered to at least 2 newspapers </a:t>
            </a:r>
          </a:p>
          <a:p>
            <a:pPr defTabSz="457203">
              <a:defRPr/>
            </a:pPr>
            <a:r>
              <a:rPr lang="en-US" sz="2400" dirty="0"/>
              <a:t>Filed with the municipal clerk (county clerk if county library)</a:t>
            </a:r>
          </a:p>
          <a:p>
            <a:pPr defTabSz="457203">
              <a:defRPr/>
            </a:pPr>
            <a:r>
              <a:rPr lang="en-US" sz="2400" dirty="0"/>
              <a:t>In lieu of notice for each regular meeting, board can adopt a meeting schedule at annual meeting and provide notice of that schedule as above except no need to include agenda</a:t>
            </a:r>
          </a:p>
          <a:p>
            <a:pPr marL="342903" indent="-342903" defTabSz="457203">
              <a:buFont typeface="Wingdings 3" charset="2"/>
              <a:buChar char=""/>
              <a:defRPr/>
            </a:pPr>
            <a:endParaRPr lang="en-US" sz="2200" dirty="0"/>
          </a:p>
        </p:txBody>
      </p:sp>
      <p:sp>
        <p:nvSpPr>
          <p:cNvPr id="4" name="Slide Number Placeholder 3">
            <a:extLst>
              <a:ext uri="{FF2B5EF4-FFF2-40B4-BE49-F238E27FC236}">
                <a16:creationId xmlns:a16="http://schemas.microsoft.com/office/drawing/2014/main" id="{19598A58-4EB4-4538-AC49-3116659E5231}"/>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153CA6C3-D6C7-4B05-9F19-FBA5475D12C2}" type="slidenum">
              <a:rPr lang="en-US" altLang="en-US">
                <a:solidFill>
                  <a:schemeClr val="tx1">
                    <a:alpha val="80000"/>
                  </a:schemeClr>
                </a:solidFill>
              </a:rPr>
              <a:pPr>
                <a:spcAft>
                  <a:spcPts val="600"/>
                </a:spcAft>
              </a:pPr>
              <a:t>27</a:t>
            </a:fld>
            <a:endParaRPr lang="en-US" altLang="en-US">
              <a:solidFill>
                <a:schemeClr val="tx1">
                  <a:alpha val="8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6448D-131B-4D14-AB7E-F8688507C458}"/>
              </a:ext>
            </a:extLst>
          </p:cNvPr>
          <p:cNvSpPr>
            <a:spLocks noGrp="1"/>
          </p:cNvSpPr>
          <p:nvPr>
            <p:ph type="title"/>
          </p:nvPr>
        </p:nvSpPr>
        <p:spPr>
          <a:xfrm>
            <a:off x="1653363" y="365760"/>
            <a:ext cx="9367203" cy="1188720"/>
          </a:xfrm>
        </p:spPr>
        <p:txBody>
          <a:bodyPr>
            <a:normAutofit fontScale="90000"/>
          </a:bodyPr>
          <a:lstStyle/>
          <a:p>
            <a:r>
              <a:rPr lang="en-US" dirty="0"/>
              <a:t>Open Public Meetings Act – </a:t>
            </a:r>
            <a:br>
              <a:rPr lang="en-US" dirty="0"/>
            </a:br>
            <a:r>
              <a:rPr lang="en-US" dirty="0"/>
              <a:t>Public Emergency</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AC7D911-453C-4B68-B0A0-805A1AEF4D94}"/>
              </a:ext>
            </a:extLst>
          </p:cNvPr>
          <p:cNvSpPr>
            <a:spLocks noGrp="1"/>
          </p:cNvSpPr>
          <p:nvPr>
            <p:ph idx="1"/>
          </p:nvPr>
        </p:nvSpPr>
        <p:spPr>
          <a:xfrm>
            <a:off x="1259633" y="1782147"/>
            <a:ext cx="9760934" cy="5166360"/>
          </a:xfrm>
        </p:spPr>
        <p:txBody>
          <a:bodyPr anchor="t">
            <a:normAutofit/>
          </a:bodyPr>
          <a:lstStyle/>
          <a:p>
            <a:r>
              <a:rPr lang="en-US" sz="2400" dirty="0"/>
              <a:t>During a state of emergency, the board is permitted to perform any of the following by means of communication or other electronic equipment:(1) conduct a meeting and any public business to be conducted thereat,(2) cause a meeting to be open to the public,(3) vote, or (4) receive public comment.</a:t>
            </a:r>
          </a:p>
          <a:p>
            <a:r>
              <a:rPr lang="en-US" sz="2400" dirty="0"/>
              <a:t>Meeting Notice</a:t>
            </a:r>
          </a:p>
          <a:p>
            <a:pPr lvl="1"/>
            <a:r>
              <a:rPr lang="en-US" dirty="0"/>
              <a:t>May post notice on website in lieu of adequate notice, but If website only, then meeting is limited to matters necessary for continued operation related to the emergency declaration or those decision which must be made due to time constraints</a:t>
            </a:r>
          </a:p>
          <a:p>
            <a:r>
              <a:rPr lang="en-US" sz="2400" dirty="0"/>
              <a:t>Public Comment</a:t>
            </a:r>
          </a:p>
          <a:p>
            <a:pPr lvl="1"/>
            <a:r>
              <a:rPr lang="en-US" dirty="0"/>
              <a:t>Comment can be made “live”, via email or written letter which will be read</a:t>
            </a:r>
          </a:p>
        </p:txBody>
      </p:sp>
    </p:spTree>
    <p:extLst>
      <p:ext uri="{BB962C8B-B14F-4D97-AF65-F5344CB8AC3E}">
        <p14:creationId xmlns:p14="http://schemas.microsoft.com/office/powerpoint/2010/main" val="1271282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26932-9FF6-4AC1-A387-131C8ACCE52E}"/>
              </a:ext>
            </a:extLst>
          </p:cNvPr>
          <p:cNvSpPr>
            <a:spLocks noGrp="1"/>
          </p:cNvSpPr>
          <p:nvPr>
            <p:ph type="title"/>
          </p:nvPr>
        </p:nvSpPr>
        <p:spPr>
          <a:xfrm>
            <a:off x="1653363" y="365760"/>
            <a:ext cx="9367203" cy="1188720"/>
          </a:xfrm>
        </p:spPr>
        <p:txBody>
          <a:bodyPr rtlCol="0">
            <a:normAutofit fontScale="90000"/>
          </a:bodyPr>
          <a:lstStyle/>
          <a:p>
            <a:pPr defTabSz="457203">
              <a:defRPr/>
            </a:pPr>
            <a:r>
              <a:rPr lang="en-US" dirty="0"/>
              <a:t>Open Public Meetings Act</a:t>
            </a:r>
            <a:br>
              <a:rPr lang="en-US" dirty="0"/>
            </a:br>
            <a:r>
              <a:rPr lang="en-US" dirty="0"/>
              <a:t>Emergency Meetings </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3B8B0FB-ECBA-4873-8E42-D807061DC73D}"/>
              </a:ext>
            </a:extLst>
          </p:cNvPr>
          <p:cNvSpPr>
            <a:spLocks noGrp="1"/>
          </p:cNvSpPr>
          <p:nvPr>
            <p:ph idx="1"/>
          </p:nvPr>
        </p:nvSpPr>
        <p:spPr>
          <a:xfrm>
            <a:off x="1138335" y="2176272"/>
            <a:ext cx="9882232" cy="4041648"/>
          </a:xfrm>
        </p:spPr>
        <p:txBody>
          <a:bodyPr rtlCol="0" anchor="t">
            <a:normAutofit/>
          </a:bodyPr>
          <a:lstStyle/>
          <a:p>
            <a:pPr marL="800103" lvl="1" indent="-342900" defTabSz="457203">
              <a:spcBef>
                <a:spcPts val="1000"/>
              </a:spcBef>
              <a:defRPr/>
            </a:pPr>
            <a:r>
              <a:rPr lang="en-US" sz="2800" dirty="0"/>
              <a:t>When the board must meet and cannot provide 48-hour notice</a:t>
            </a:r>
          </a:p>
          <a:p>
            <a:pPr marL="800103" lvl="1" indent="-342900" defTabSz="457203">
              <a:spcBef>
                <a:spcPts val="1000"/>
              </a:spcBef>
              <a:defRPr/>
            </a:pPr>
            <a:r>
              <a:rPr lang="en-US" sz="2800" dirty="0"/>
              <a:t>Board must adopt, by affirmative vote of 3/4 of the members attending, a resolution stating that the subject of the meeting was so urgent that a delay in meeting to provide adequate notice would likely result in substantial harm.</a:t>
            </a:r>
          </a:p>
          <a:p>
            <a:pPr marL="800103" lvl="1" indent="-342900" defTabSz="457203">
              <a:spcBef>
                <a:spcPts val="1000"/>
              </a:spcBef>
              <a:defRPr/>
            </a:pPr>
            <a:r>
              <a:rPr lang="en-US" sz="2800" dirty="0"/>
              <a:t>Meeting is limited to action on the urgent matter</a:t>
            </a:r>
          </a:p>
          <a:p>
            <a:pPr marL="800103" lvl="1" indent="-342900" defTabSz="457203">
              <a:spcBef>
                <a:spcPts val="1000"/>
              </a:spcBef>
              <a:defRPr/>
            </a:pPr>
            <a:r>
              <a:rPr lang="en-US" sz="2800" dirty="0"/>
              <a:t>Must provide notice of the meeting as soon as possible thereafter</a:t>
            </a:r>
          </a:p>
          <a:p>
            <a:pPr marL="342903" indent="-342903" defTabSz="457203">
              <a:buFont typeface="Wingdings 3" charset="2"/>
              <a:buChar char=""/>
              <a:defRPr/>
            </a:pPr>
            <a:endParaRPr lang="en-US" sz="2400" dirty="0"/>
          </a:p>
        </p:txBody>
      </p:sp>
      <p:sp>
        <p:nvSpPr>
          <p:cNvPr id="4" name="Slide Number Placeholder 3">
            <a:extLst>
              <a:ext uri="{FF2B5EF4-FFF2-40B4-BE49-F238E27FC236}">
                <a16:creationId xmlns:a16="http://schemas.microsoft.com/office/drawing/2014/main" id="{E3BA1BB5-C6EC-45D9-BCBC-31EF7FE3CBEB}"/>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8B5F28AC-1075-459D-AB79-6CAFA1E068CD}" type="slidenum">
              <a:rPr lang="en-US" altLang="en-US">
                <a:solidFill>
                  <a:schemeClr val="tx1">
                    <a:alpha val="80000"/>
                  </a:schemeClr>
                </a:solidFill>
              </a:rPr>
              <a:pPr>
                <a:spcAft>
                  <a:spcPts val="600"/>
                </a:spcAft>
              </a:pPr>
              <a:t>29</a:t>
            </a:fld>
            <a:endParaRPr lang="en-US" altLang="en-US">
              <a:solidFill>
                <a:schemeClr val="tx1">
                  <a:alpha val="8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24C7D-945B-4DBF-86B2-B51D6EC95453}"/>
              </a:ext>
            </a:extLst>
          </p:cNvPr>
          <p:cNvSpPr>
            <a:spLocks noGrp="1"/>
          </p:cNvSpPr>
          <p:nvPr>
            <p:ph type="title"/>
          </p:nvPr>
        </p:nvSpPr>
        <p:spPr>
          <a:xfrm>
            <a:off x="1653363" y="260604"/>
            <a:ext cx="9367203" cy="1188720"/>
          </a:xfrm>
        </p:spPr>
        <p:txBody>
          <a:bodyPr rtlCol="0">
            <a:normAutofit/>
          </a:bodyPr>
          <a:lstStyle/>
          <a:p>
            <a:pPr defTabSz="457203">
              <a:defRPr/>
            </a:pPr>
            <a:r>
              <a:rPr lang="en-US" dirty="0"/>
              <a:t>Road Map</a:t>
            </a:r>
          </a:p>
        </p:txBody>
      </p:sp>
      <p:sp>
        <p:nvSpPr>
          <p:cNvPr id="18" name="Freeform: Shape 1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7A83F0E-8705-48EA-9A65-9CF0DC479208}"/>
              </a:ext>
            </a:extLst>
          </p:cNvPr>
          <p:cNvSpPr>
            <a:spLocks noGrp="1"/>
          </p:cNvSpPr>
          <p:nvPr>
            <p:ph idx="1"/>
          </p:nvPr>
        </p:nvSpPr>
        <p:spPr>
          <a:xfrm>
            <a:off x="1653363" y="1950098"/>
            <a:ext cx="9367204" cy="4647298"/>
          </a:xfrm>
        </p:spPr>
        <p:txBody>
          <a:bodyPr rtlCol="0" anchor="t">
            <a:normAutofit/>
          </a:bodyPr>
          <a:lstStyle/>
          <a:p>
            <a:pPr defTabSz="457203">
              <a:defRPr/>
            </a:pPr>
            <a:r>
              <a:rPr lang="en-US" sz="3200" dirty="0"/>
              <a:t>Types of Public Libraries</a:t>
            </a:r>
          </a:p>
          <a:p>
            <a:pPr lvl="1" defTabSz="457203">
              <a:defRPr/>
            </a:pPr>
            <a:r>
              <a:rPr lang="en-US" sz="2800" dirty="0"/>
              <a:t>Municipal/Joint Municipal</a:t>
            </a:r>
          </a:p>
          <a:p>
            <a:pPr lvl="1" defTabSz="457203">
              <a:defRPr/>
            </a:pPr>
            <a:r>
              <a:rPr lang="en-US" sz="2800" dirty="0"/>
              <a:t>County</a:t>
            </a:r>
          </a:p>
          <a:p>
            <a:pPr lvl="1" defTabSz="457203">
              <a:defRPr/>
            </a:pPr>
            <a:r>
              <a:rPr lang="en-US" sz="2800" dirty="0"/>
              <a:t>Association</a:t>
            </a:r>
          </a:p>
          <a:p>
            <a:pPr defTabSz="457203">
              <a:defRPr/>
            </a:pPr>
            <a:r>
              <a:rPr lang="en-US" sz="3200" dirty="0"/>
              <a:t>Trustees</a:t>
            </a:r>
          </a:p>
          <a:p>
            <a:pPr marL="742955" lvl="1" indent="-285752" defTabSz="457203">
              <a:spcBef>
                <a:spcPts val="1000"/>
              </a:spcBef>
              <a:defRPr/>
            </a:pPr>
            <a:r>
              <a:rPr lang="en-US" sz="2800" dirty="0"/>
              <a:t>Oath of Office</a:t>
            </a:r>
          </a:p>
          <a:p>
            <a:pPr marL="742955" lvl="1" indent="-285752" defTabSz="457203">
              <a:spcBef>
                <a:spcPts val="1000"/>
              </a:spcBef>
              <a:defRPr/>
            </a:pPr>
            <a:r>
              <a:rPr lang="en-US" sz="2800" dirty="0"/>
              <a:t>Attendance/Vacancies</a:t>
            </a:r>
          </a:p>
          <a:p>
            <a:pPr marL="742955" lvl="1" indent="-285752" defTabSz="457203">
              <a:spcBef>
                <a:spcPts val="1000"/>
              </a:spcBef>
              <a:defRPr/>
            </a:pPr>
            <a:r>
              <a:rPr lang="en-US" sz="2800" dirty="0"/>
              <a:t>Trustee Education Requirement</a:t>
            </a:r>
          </a:p>
          <a:p>
            <a:pPr marL="742955" lvl="1" indent="-285752" defTabSz="457203">
              <a:spcBef>
                <a:spcPts val="1000"/>
              </a:spcBef>
              <a:buFont typeface="Wingdings 3" charset="2"/>
              <a:buChar char=""/>
              <a:defRPr/>
            </a:pPr>
            <a:endParaRPr lang="en-US" sz="1300" dirty="0"/>
          </a:p>
          <a:p>
            <a:pPr marL="914406" lvl="2" indent="0" defTabSz="457203">
              <a:spcBef>
                <a:spcPts val="1000"/>
              </a:spcBef>
              <a:buNone/>
              <a:defRPr/>
            </a:pPr>
            <a:endParaRPr lang="en-US" sz="1300" dirty="0"/>
          </a:p>
          <a:p>
            <a:pPr marL="1143008" lvl="2" indent="-228602" defTabSz="457203">
              <a:spcBef>
                <a:spcPts val="1000"/>
              </a:spcBef>
              <a:buFont typeface="Wingdings 3" charset="2"/>
              <a:buChar char=""/>
              <a:defRPr/>
            </a:pPr>
            <a:endParaRPr lang="en-US" sz="1300" dirty="0"/>
          </a:p>
          <a:p>
            <a:pPr marL="914406" lvl="2" indent="0" defTabSz="457203">
              <a:spcBef>
                <a:spcPts val="1000"/>
              </a:spcBef>
              <a:buNone/>
              <a:defRPr/>
            </a:pPr>
            <a:endParaRPr lang="en-US" sz="1300" dirty="0"/>
          </a:p>
        </p:txBody>
      </p:sp>
      <p:sp>
        <p:nvSpPr>
          <p:cNvPr id="4" name="Slide Number Placeholder 3">
            <a:extLst>
              <a:ext uri="{FF2B5EF4-FFF2-40B4-BE49-F238E27FC236}">
                <a16:creationId xmlns:a16="http://schemas.microsoft.com/office/drawing/2014/main" id="{1726902F-21A0-47D9-8390-E11F8C4B9C62}"/>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9F49E35D-9BE5-4703-9A85-79A6075F98C4}" type="slidenum">
              <a:rPr lang="en-US" altLang="en-US">
                <a:solidFill>
                  <a:schemeClr val="tx1">
                    <a:alpha val="80000"/>
                  </a:schemeClr>
                </a:solidFill>
              </a:rPr>
              <a:pPr>
                <a:spcAft>
                  <a:spcPts val="600"/>
                </a:spcAft>
              </a:pPr>
              <a:t>3</a:t>
            </a:fld>
            <a:endParaRPr lang="en-US" altLang="en-US">
              <a:solidFill>
                <a:schemeClr val="tx1">
                  <a:alpha val="8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FD54-E326-45FF-9229-90265F42EA84}"/>
              </a:ext>
            </a:extLst>
          </p:cNvPr>
          <p:cNvSpPr>
            <a:spLocks noGrp="1"/>
          </p:cNvSpPr>
          <p:nvPr>
            <p:ph type="title"/>
          </p:nvPr>
        </p:nvSpPr>
        <p:spPr>
          <a:xfrm>
            <a:off x="1653363" y="365760"/>
            <a:ext cx="9367203" cy="1188720"/>
          </a:xfrm>
        </p:spPr>
        <p:txBody>
          <a:bodyPr rtlCol="0">
            <a:normAutofit fontScale="90000"/>
          </a:bodyPr>
          <a:lstStyle/>
          <a:p>
            <a:pPr defTabSz="457203">
              <a:defRPr/>
            </a:pPr>
            <a:r>
              <a:rPr lang="en-US" dirty="0"/>
              <a:t>Open Public Meetings Act -</a:t>
            </a:r>
            <a:br>
              <a:rPr lang="en-US" dirty="0"/>
            </a:br>
            <a:r>
              <a:rPr lang="en-US" dirty="0"/>
              <a:t>Quorum and Minutes</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a:extLst>
              <a:ext uri="{FF2B5EF4-FFF2-40B4-BE49-F238E27FC236}">
                <a16:creationId xmlns:a16="http://schemas.microsoft.com/office/drawing/2014/main" id="{51260711-6E53-4C05-B6A0-AD9BAF4D0446}"/>
              </a:ext>
            </a:extLst>
          </p:cNvPr>
          <p:cNvSpPr>
            <a:spLocks noGrp="1"/>
          </p:cNvSpPr>
          <p:nvPr>
            <p:ph idx="1"/>
          </p:nvPr>
        </p:nvSpPr>
        <p:spPr>
          <a:xfrm>
            <a:off x="1347019" y="2176271"/>
            <a:ext cx="9673548" cy="4545203"/>
          </a:xfrm>
        </p:spPr>
        <p:txBody>
          <a:bodyPr rtlCol="0" anchor="t">
            <a:noAutofit/>
          </a:bodyPr>
          <a:lstStyle/>
          <a:p>
            <a:pPr defTabSz="457203">
              <a:defRPr/>
            </a:pPr>
            <a:r>
              <a:rPr lang="en-US" sz="3000" dirty="0"/>
              <a:t>Quorum is required to conduct business</a:t>
            </a:r>
          </a:p>
          <a:p>
            <a:pPr lvl="1" defTabSz="457203">
              <a:defRPr/>
            </a:pPr>
            <a:r>
              <a:rPr lang="en-US" sz="2600" dirty="0"/>
              <a:t>Quorum is a majority of the board</a:t>
            </a:r>
          </a:p>
          <a:p>
            <a:pPr defTabSz="457203">
              <a:defRPr/>
            </a:pPr>
            <a:r>
              <a:rPr lang="en-US" sz="3000" dirty="0"/>
              <a:t>Law does </a:t>
            </a:r>
            <a:r>
              <a:rPr lang="en-US" sz="3000" u="sng" dirty="0"/>
              <a:t>not</a:t>
            </a:r>
            <a:r>
              <a:rPr lang="en-US" sz="3000" dirty="0"/>
              <a:t> apply to meetings of less than an effective majority of the board, e.g. committees</a:t>
            </a:r>
          </a:p>
          <a:p>
            <a:pPr defTabSz="457203">
              <a:defRPr/>
            </a:pPr>
            <a:r>
              <a:rPr lang="en-US" sz="3000" dirty="0"/>
              <a:t>Minutes</a:t>
            </a:r>
          </a:p>
          <a:p>
            <a:pPr marL="800103" lvl="1" indent="-342900" defTabSz="457203">
              <a:spcBef>
                <a:spcPts val="1000"/>
              </a:spcBef>
              <a:defRPr/>
            </a:pPr>
            <a:r>
              <a:rPr lang="en-US" sz="2600" dirty="0"/>
              <a:t>Must contain the time, date and place of meeting, the members present, the subjects considered, actions taken, vote of each member</a:t>
            </a:r>
          </a:p>
          <a:p>
            <a:pPr marL="800103" lvl="1" indent="-342900" defTabSz="457203">
              <a:spcBef>
                <a:spcPts val="1000"/>
              </a:spcBef>
              <a:defRPr/>
            </a:pPr>
            <a:r>
              <a:rPr lang="en-US" sz="2600" dirty="0"/>
              <a:t>Minutes must be made promptly available to the public</a:t>
            </a:r>
          </a:p>
          <a:p>
            <a:pPr marL="800103" lvl="1" indent="-342900" defTabSz="457203">
              <a:spcBef>
                <a:spcPts val="1000"/>
              </a:spcBef>
              <a:defRPr/>
            </a:pPr>
            <a:r>
              <a:rPr lang="en-US" sz="2600" dirty="0"/>
              <a:t>Must keep minutes of closed sessions</a:t>
            </a:r>
          </a:p>
        </p:txBody>
      </p:sp>
      <p:sp>
        <p:nvSpPr>
          <p:cNvPr id="4" name="Slide Number Placeholder 3">
            <a:extLst>
              <a:ext uri="{FF2B5EF4-FFF2-40B4-BE49-F238E27FC236}">
                <a16:creationId xmlns:a16="http://schemas.microsoft.com/office/drawing/2014/main" id="{B01B27B0-C135-462D-9063-18C61EB0C80D}"/>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EE5B361C-026F-4F82-BA43-C71381ED62A1}" type="slidenum">
              <a:rPr lang="en-US" altLang="en-US">
                <a:solidFill>
                  <a:schemeClr val="tx1">
                    <a:alpha val="80000"/>
                  </a:schemeClr>
                </a:solidFill>
              </a:rPr>
              <a:pPr>
                <a:spcAft>
                  <a:spcPts val="600"/>
                </a:spcAft>
              </a:pPr>
              <a:t>30</a:t>
            </a:fld>
            <a:endParaRPr lang="en-US" altLang="en-US">
              <a:solidFill>
                <a:schemeClr val="tx1">
                  <a:alpha val="80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E1BF6F-245E-4A58-A365-08757E3B1E3A}"/>
              </a:ext>
            </a:extLst>
          </p:cNvPr>
          <p:cNvSpPr>
            <a:spLocks noGrp="1"/>
          </p:cNvSpPr>
          <p:nvPr>
            <p:ph type="title"/>
          </p:nvPr>
        </p:nvSpPr>
        <p:spPr>
          <a:xfrm>
            <a:off x="1653363" y="365760"/>
            <a:ext cx="9367203" cy="1188720"/>
          </a:xfrm>
        </p:spPr>
        <p:txBody>
          <a:bodyPr rtlCol="0">
            <a:normAutofit fontScale="90000"/>
          </a:bodyPr>
          <a:lstStyle/>
          <a:p>
            <a:pPr defTabSz="457203">
              <a:defRPr/>
            </a:pPr>
            <a:r>
              <a:rPr lang="en-US" dirty="0"/>
              <a:t>Open Public Meetings Act</a:t>
            </a:r>
            <a:br>
              <a:rPr lang="en-US" dirty="0"/>
            </a:br>
            <a:r>
              <a:rPr lang="en-US" dirty="0"/>
              <a:t>Closed/Executive Session</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Content Placeholder 1">
            <a:extLst>
              <a:ext uri="{FF2B5EF4-FFF2-40B4-BE49-F238E27FC236}">
                <a16:creationId xmlns:a16="http://schemas.microsoft.com/office/drawing/2014/main" id="{FB0681EF-97D4-4B3C-AADB-0CE67BDFC318}"/>
              </a:ext>
            </a:extLst>
          </p:cNvPr>
          <p:cNvSpPr>
            <a:spLocks noGrp="1"/>
          </p:cNvSpPr>
          <p:nvPr>
            <p:ph idx="1"/>
          </p:nvPr>
        </p:nvSpPr>
        <p:spPr>
          <a:xfrm>
            <a:off x="971654" y="2176272"/>
            <a:ext cx="10048913" cy="4439132"/>
          </a:xfrm>
        </p:spPr>
        <p:txBody>
          <a:bodyPr rtlCol="0" anchor="t">
            <a:normAutofit/>
          </a:bodyPr>
          <a:lstStyle/>
          <a:p>
            <a:pPr defTabSz="457203">
              <a:defRPr/>
            </a:pPr>
            <a:r>
              <a:rPr lang="en-US" sz="3000" dirty="0"/>
              <a:t>Closed Sessions</a:t>
            </a:r>
          </a:p>
          <a:p>
            <a:pPr marL="742955" lvl="1" indent="-285752" defTabSz="457203">
              <a:spcBef>
                <a:spcPts val="1000"/>
              </a:spcBef>
              <a:defRPr/>
            </a:pPr>
            <a:r>
              <a:rPr lang="en-US" sz="3000" dirty="0"/>
              <a:t>Required to adopt a resolution to go into closed session</a:t>
            </a:r>
          </a:p>
          <a:p>
            <a:pPr marL="1143325" lvl="2" indent="-285752" defTabSz="457203">
              <a:spcBef>
                <a:spcPts val="1000"/>
              </a:spcBef>
              <a:defRPr/>
            </a:pPr>
            <a:r>
              <a:rPr lang="en-US" sz="2400" dirty="0"/>
              <a:t>Resolution must state the time and circumstances under which the closed session discussion must be made public</a:t>
            </a:r>
          </a:p>
          <a:p>
            <a:pPr marL="742955" lvl="1" indent="-285752" defTabSz="457203">
              <a:spcBef>
                <a:spcPts val="1000"/>
              </a:spcBef>
              <a:defRPr/>
            </a:pPr>
            <a:r>
              <a:rPr lang="en-US" sz="2800" dirty="0"/>
              <a:t>Personnel Matters</a:t>
            </a:r>
          </a:p>
          <a:p>
            <a:pPr marL="1200156" lvl="2" indent="-285750" defTabSz="457203">
              <a:spcBef>
                <a:spcPts val="1000"/>
              </a:spcBef>
              <a:defRPr/>
            </a:pPr>
            <a:r>
              <a:rPr lang="en-US" sz="2800" u="sng" dirty="0"/>
              <a:t>Rice </a:t>
            </a:r>
            <a:r>
              <a:rPr lang="en-US" sz="2800" dirty="0"/>
              <a:t>Notice</a:t>
            </a:r>
          </a:p>
          <a:p>
            <a:pPr marL="742955" lvl="1" indent="-285752" defTabSz="457203">
              <a:spcBef>
                <a:spcPts val="1000"/>
              </a:spcBef>
              <a:defRPr/>
            </a:pPr>
            <a:r>
              <a:rPr lang="en-US" sz="2800" dirty="0"/>
              <a:t>Litigation/Attorney Client Privilege</a:t>
            </a:r>
          </a:p>
          <a:p>
            <a:pPr marL="742955" lvl="1" indent="-285752" defTabSz="457203">
              <a:spcBef>
                <a:spcPts val="1000"/>
              </a:spcBef>
              <a:defRPr/>
            </a:pPr>
            <a:r>
              <a:rPr lang="en-US" sz="2800" dirty="0"/>
              <a:t>Contract Negotiations</a:t>
            </a:r>
          </a:p>
          <a:p>
            <a:pPr marL="742955" lvl="1" indent="-285752" defTabSz="457203">
              <a:spcBef>
                <a:spcPts val="1000"/>
              </a:spcBef>
              <a:defRPr/>
            </a:pPr>
            <a:r>
              <a:rPr lang="en-US" sz="2800" dirty="0"/>
              <a:t>Cannot take action in closed session</a:t>
            </a:r>
          </a:p>
          <a:p>
            <a:pPr marL="742955" lvl="1" indent="-285752" defTabSz="457203">
              <a:spcBef>
                <a:spcPts val="1000"/>
              </a:spcBef>
              <a:buFont typeface="Wingdings 3" charset="2"/>
              <a:buChar char=""/>
              <a:defRPr/>
            </a:pPr>
            <a:endParaRPr lang="en-US" sz="1300" dirty="0"/>
          </a:p>
        </p:txBody>
      </p:sp>
      <p:sp>
        <p:nvSpPr>
          <p:cNvPr id="4" name="Slide Number Placeholder 3">
            <a:extLst>
              <a:ext uri="{FF2B5EF4-FFF2-40B4-BE49-F238E27FC236}">
                <a16:creationId xmlns:a16="http://schemas.microsoft.com/office/drawing/2014/main" id="{A4F210CB-EBC9-485B-9401-0B6B7E4DBCE4}"/>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925805E5-B3F0-492E-9A9B-8A97AD4C390A}" type="slidenum">
              <a:rPr lang="en-US" altLang="en-US">
                <a:solidFill>
                  <a:schemeClr val="tx1">
                    <a:alpha val="80000"/>
                  </a:schemeClr>
                </a:solidFill>
              </a:rPr>
              <a:pPr>
                <a:spcAft>
                  <a:spcPts val="600"/>
                </a:spcAft>
              </a:pPr>
              <a:t>31</a:t>
            </a:fld>
            <a:endParaRPr lang="en-US" altLang="en-US">
              <a:solidFill>
                <a:schemeClr val="tx1">
                  <a:alpha val="80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AB44A-A80A-4CF4-AA7E-136679C6CEF3}"/>
              </a:ext>
            </a:extLst>
          </p:cNvPr>
          <p:cNvSpPr>
            <a:spLocks noGrp="1"/>
          </p:cNvSpPr>
          <p:nvPr>
            <p:ph type="title"/>
          </p:nvPr>
        </p:nvSpPr>
        <p:spPr>
          <a:xfrm>
            <a:off x="1653363" y="365760"/>
            <a:ext cx="9367203" cy="1188720"/>
          </a:xfrm>
        </p:spPr>
        <p:txBody>
          <a:bodyPr>
            <a:normAutofit fontScale="90000"/>
          </a:bodyPr>
          <a:lstStyle/>
          <a:p>
            <a:r>
              <a:rPr lang="en-US" dirty="0"/>
              <a:t>Open Public Meetings Act</a:t>
            </a:r>
            <a:br>
              <a:rPr lang="en-US" dirty="0"/>
            </a:br>
            <a:r>
              <a:rPr lang="en-US" dirty="0"/>
              <a:t>Email and Penalties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8F9AC0D-EBB6-491B-AD5B-AB96457B1647}"/>
              </a:ext>
            </a:extLst>
          </p:cNvPr>
          <p:cNvSpPr>
            <a:spLocks noGrp="1"/>
          </p:cNvSpPr>
          <p:nvPr>
            <p:ph idx="1"/>
          </p:nvPr>
        </p:nvSpPr>
        <p:spPr>
          <a:xfrm>
            <a:off x="1653363" y="2176272"/>
            <a:ext cx="9367204" cy="4041648"/>
          </a:xfrm>
        </p:spPr>
        <p:txBody>
          <a:bodyPr anchor="t">
            <a:normAutofit/>
          </a:bodyPr>
          <a:lstStyle/>
          <a:p>
            <a:pPr defTabSz="457203">
              <a:defRPr/>
            </a:pPr>
            <a:r>
              <a:rPr lang="en-US" sz="3200" dirty="0"/>
              <a:t>Beware of Email Violations of the Law</a:t>
            </a:r>
          </a:p>
          <a:p>
            <a:pPr marL="742955" lvl="1" indent="-285752" defTabSz="457203">
              <a:spcBef>
                <a:spcPts val="1000"/>
              </a:spcBef>
              <a:defRPr/>
            </a:pPr>
            <a:r>
              <a:rPr lang="en-US" sz="2800" dirty="0"/>
              <a:t>Blind cc – Undisclosed Recipients</a:t>
            </a:r>
          </a:p>
          <a:p>
            <a:pPr defTabSz="457203">
              <a:defRPr/>
            </a:pPr>
            <a:r>
              <a:rPr lang="en-US" sz="3200" dirty="0"/>
              <a:t>Penalties</a:t>
            </a:r>
          </a:p>
          <a:p>
            <a:pPr marL="742955" lvl="1" indent="-285752" defTabSz="457203">
              <a:spcBef>
                <a:spcPts val="1000"/>
              </a:spcBef>
              <a:defRPr/>
            </a:pPr>
            <a:r>
              <a:rPr lang="en-US" sz="2800" dirty="0"/>
              <a:t>Injunction undoing action of the board </a:t>
            </a:r>
          </a:p>
          <a:p>
            <a:pPr marL="742955" lvl="1" indent="-285752" defTabSz="457203">
              <a:spcBef>
                <a:spcPts val="1000"/>
              </a:spcBef>
              <a:defRPr/>
            </a:pPr>
            <a:r>
              <a:rPr lang="en-US" sz="2800" dirty="0"/>
              <a:t>Knowing violation – civil penalty of $100/$500</a:t>
            </a:r>
          </a:p>
          <a:p>
            <a:endParaRPr lang="en-US" sz="2400" dirty="0"/>
          </a:p>
        </p:txBody>
      </p:sp>
    </p:spTree>
    <p:extLst>
      <p:ext uri="{BB962C8B-B14F-4D97-AF65-F5344CB8AC3E}">
        <p14:creationId xmlns:p14="http://schemas.microsoft.com/office/powerpoint/2010/main" val="1772068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720F73-AD59-4535-8CF3-81DC3F9874F6}"/>
              </a:ext>
            </a:extLst>
          </p:cNvPr>
          <p:cNvSpPr>
            <a:spLocks noGrp="1"/>
          </p:cNvSpPr>
          <p:nvPr>
            <p:ph type="title"/>
          </p:nvPr>
        </p:nvSpPr>
        <p:spPr>
          <a:xfrm>
            <a:off x="1653363" y="365760"/>
            <a:ext cx="9367203" cy="1188720"/>
          </a:xfrm>
        </p:spPr>
        <p:txBody>
          <a:bodyPr rtlCol="0">
            <a:normAutofit/>
          </a:bodyPr>
          <a:lstStyle/>
          <a:p>
            <a:pPr defTabSz="457203">
              <a:defRPr/>
            </a:pPr>
            <a:r>
              <a:rPr lang="en-US" dirty="0"/>
              <a:t>Personnel Manual/Employee Handbook</a:t>
            </a:r>
          </a:p>
        </p:txBody>
      </p:sp>
      <p:sp>
        <p:nvSpPr>
          <p:cNvPr id="11" name="Freeform: Shape 10">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Content Placeholder 5">
            <a:extLst>
              <a:ext uri="{FF2B5EF4-FFF2-40B4-BE49-F238E27FC236}">
                <a16:creationId xmlns:a16="http://schemas.microsoft.com/office/drawing/2014/main" id="{DAD98F8C-BB40-4619-9321-F567E78FB1A4}"/>
              </a:ext>
            </a:extLst>
          </p:cNvPr>
          <p:cNvSpPr>
            <a:spLocks noGrp="1"/>
          </p:cNvSpPr>
          <p:nvPr>
            <p:ph idx="1"/>
          </p:nvPr>
        </p:nvSpPr>
        <p:spPr>
          <a:xfrm>
            <a:off x="1445342" y="1920241"/>
            <a:ext cx="9575225" cy="4667372"/>
          </a:xfrm>
        </p:spPr>
        <p:txBody>
          <a:bodyPr rtlCol="0" anchor="t">
            <a:normAutofit/>
          </a:bodyPr>
          <a:lstStyle/>
          <a:p>
            <a:pPr defTabSz="457203">
              <a:defRPr/>
            </a:pPr>
            <a:r>
              <a:rPr lang="en-US" dirty="0"/>
              <a:t>Adopt a Personnel Policy/Manual/Handbook</a:t>
            </a:r>
          </a:p>
          <a:p>
            <a:pPr marL="800103" lvl="1" indent="-342900" defTabSz="457203">
              <a:spcBef>
                <a:spcPts val="1000"/>
              </a:spcBef>
              <a:defRPr/>
            </a:pPr>
            <a:r>
              <a:rPr lang="en-US" sz="2800" dirty="0"/>
              <a:t>Sexual Harassment Policy</a:t>
            </a:r>
          </a:p>
          <a:p>
            <a:pPr marL="800103" lvl="1" indent="-342900" defTabSz="457203">
              <a:spcBef>
                <a:spcPts val="1000"/>
              </a:spcBef>
              <a:defRPr/>
            </a:pPr>
            <a:r>
              <a:rPr lang="en-US" sz="2800" dirty="0"/>
              <a:t>Affirmative Action Policy</a:t>
            </a:r>
          </a:p>
          <a:p>
            <a:pPr marL="800103" lvl="1" indent="-342900" defTabSz="457203">
              <a:spcBef>
                <a:spcPts val="1000"/>
              </a:spcBef>
              <a:defRPr/>
            </a:pPr>
            <a:r>
              <a:rPr lang="en-US" sz="2800" dirty="0"/>
              <a:t>Work Week</a:t>
            </a:r>
          </a:p>
          <a:p>
            <a:pPr marL="800103" lvl="1" indent="-342900" defTabSz="457203">
              <a:spcBef>
                <a:spcPts val="1000"/>
              </a:spcBef>
              <a:defRPr/>
            </a:pPr>
            <a:r>
              <a:rPr lang="en-US" sz="2800" dirty="0"/>
              <a:t>Meal Breaks</a:t>
            </a:r>
          </a:p>
          <a:p>
            <a:pPr marL="800103" lvl="1" indent="-342900" defTabSz="457203">
              <a:spcBef>
                <a:spcPts val="1000"/>
              </a:spcBef>
              <a:defRPr/>
            </a:pPr>
            <a:r>
              <a:rPr lang="en-US" sz="2800" dirty="0"/>
              <a:t>Vacation/Sick Leave</a:t>
            </a:r>
          </a:p>
          <a:p>
            <a:pPr marL="1257306" lvl="2" indent="-342900" defTabSz="457203">
              <a:spcBef>
                <a:spcPts val="1000"/>
              </a:spcBef>
              <a:defRPr/>
            </a:pPr>
            <a:r>
              <a:rPr lang="en-US" sz="2800" dirty="0"/>
              <a:t>Procedure for calling in sick/request vacation </a:t>
            </a:r>
          </a:p>
          <a:p>
            <a:pPr marL="800103" lvl="1" indent="-342900" defTabSz="457203">
              <a:spcBef>
                <a:spcPts val="1000"/>
              </a:spcBef>
              <a:defRPr/>
            </a:pPr>
            <a:r>
              <a:rPr lang="en-US" sz="2800" dirty="0"/>
              <a:t>Bereavement Leave</a:t>
            </a:r>
          </a:p>
          <a:p>
            <a:pPr marL="800103" lvl="1" indent="-342900" defTabSz="457203">
              <a:spcBef>
                <a:spcPts val="1000"/>
              </a:spcBef>
              <a:defRPr/>
            </a:pPr>
            <a:r>
              <a:rPr lang="en-US" sz="2800" dirty="0"/>
              <a:t>Discipline procedures</a:t>
            </a:r>
          </a:p>
          <a:p>
            <a:pPr marL="342903" indent="-342903" defTabSz="457203">
              <a:buFont typeface="Wingdings 3" charset="2"/>
              <a:buChar char=""/>
              <a:defRPr/>
            </a:pPr>
            <a:endParaRPr lang="en-US" sz="2200" dirty="0"/>
          </a:p>
        </p:txBody>
      </p:sp>
      <p:sp>
        <p:nvSpPr>
          <p:cNvPr id="4" name="Slide Number Placeholder 3">
            <a:extLst>
              <a:ext uri="{FF2B5EF4-FFF2-40B4-BE49-F238E27FC236}">
                <a16:creationId xmlns:a16="http://schemas.microsoft.com/office/drawing/2014/main" id="{5B28CD2A-EE6A-44A8-A221-30D702E46C68}"/>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111E7A7B-1E3B-4944-8B59-A314ED5521DB}" type="slidenum">
              <a:rPr lang="en-US" altLang="en-US">
                <a:solidFill>
                  <a:schemeClr val="tx1">
                    <a:alpha val="80000"/>
                  </a:schemeClr>
                </a:solidFill>
              </a:rPr>
              <a:pPr>
                <a:spcAft>
                  <a:spcPts val="600"/>
                </a:spcAft>
              </a:pPr>
              <a:t>33</a:t>
            </a:fld>
            <a:endParaRPr lang="en-US" altLang="en-US">
              <a:solidFill>
                <a:schemeClr val="tx1">
                  <a:alpha val="80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Text Box 1">
            <a:extLst>
              <a:ext uri="{FF2B5EF4-FFF2-40B4-BE49-F238E27FC236}">
                <a16:creationId xmlns:a16="http://schemas.microsoft.com/office/drawing/2014/main" id="{33F9D49E-9D6E-4E8D-B705-D5FC930C755E}"/>
              </a:ext>
            </a:extLst>
          </p:cNvPr>
          <p:cNvSpPr txBox="1">
            <a:spLocks noChangeArrowheads="1"/>
          </p:cNvSpPr>
          <p:nvPr/>
        </p:nvSpPr>
        <p:spPr bwMode="auto">
          <a:xfrm>
            <a:off x="1653363" y="365760"/>
            <a:ext cx="9367203" cy="11887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9pPr>
          </a:lstStyle>
          <a:p>
            <a:pPr>
              <a:lnSpc>
                <a:spcPct val="90000"/>
              </a:lnSpc>
              <a:spcBef>
                <a:spcPct val="0"/>
              </a:spcBef>
              <a:spcAft>
                <a:spcPts val="600"/>
              </a:spcAft>
              <a:buSzPct val="100000"/>
              <a:defRPr/>
            </a:pPr>
            <a:r>
              <a:rPr lang="en-US" altLang="en-US" sz="4400" kern="1200">
                <a:solidFill>
                  <a:schemeClr val="tx1"/>
                </a:solidFill>
                <a:latin typeface="+mj-lt"/>
                <a:ea typeface="+mj-ea"/>
                <a:cs typeface="+mj-cs"/>
              </a:rPr>
              <a:t>Personnel -Civil Service</a:t>
            </a:r>
          </a:p>
        </p:txBody>
      </p:sp>
      <p:sp>
        <p:nvSpPr>
          <p:cNvPr id="73" name="Freeform: Shape 72">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299" name="Text Box 2">
            <a:extLst>
              <a:ext uri="{FF2B5EF4-FFF2-40B4-BE49-F238E27FC236}">
                <a16:creationId xmlns:a16="http://schemas.microsoft.com/office/drawing/2014/main" id="{51C7182A-A8D8-40D4-8020-EEC09765B91C}"/>
              </a:ext>
            </a:extLst>
          </p:cNvPr>
          <p:cNvSpPr txBox="1">
            <a:spLocks noChangeArrowheads="1"/>
          </p:cNvSpPr>
          <p:nvPr/>
        </p:nvSpPr>
        <p:spPr bwMode="auto">
          <a:xfrm>
            <a:off x="1073021" y="2176272"/>
            <a:ext cx="9947546" cy="40416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30213" indent="-320675">
              <a:tabLst>
                <a:tab pos="430213" algn="l"/>
                <a:tab pos="887413" algn="l"/>
                <a:tab pos="1344613" algn="l"/>
                <a:tab pos="1801813" algn="l"/>
                <a:tab pos="2259013" algn="l"/>
                <a:tab pos="2716213" algn="l"/>
                <a:tab pos="3173413" algn="l"/>
                <a:tab pos="3630613" algn="l"/>
                <a:tab pos="4087813" algn="l"/>
                <a:tab pos="4545013" algn="l"/>
                <a:tab pos="5002213" algn="l"/>
                <a:tab pos="5459413" algn="l"/>
                <a:tab pos="5916613" algn="l"/>
                <a:tab pos="6373813" algn="l"/>
                <a:tab pos="6831013" algn="l"/>
                <a:tab pos="7288213" algn="l"/>
                <a:tab pos="7745413" algn="l"/>
                <a:tab pos="8202613" algn="l"/>
                <a:tab pos="8659813" algn="l"/>
                <a:tab pos="9117013" algn="l"/>
                <a:tab pos="9574213" algn="l"/>
              </a:tabLst>
              <a:defRPr>
                <a:solidFill>
                  <a:schemeClr val="bg1"/>
                </a:solidFill>
                <a:latin typeface="Arial" panose="020B0604020202020204" pitchFamily="34" charset="0"/>
                <a:ea typeface="Microsoft YaHei" panose="020B0503020204020204" pitchFamily="34" charset="-122"/>
              </a:defRPr>
            </a:lvl1pPr>
            <a:lvl2pPr>
              <a:tabLst>
                <a:tab pos="430213" algn="l"/>
                <a:tab pos="887413" algn="l"/>
                <a:tab pos="1344613" algn="l"/>
                <a:tab pos="1801813" algn="l"/>
                <a:tab pos="2259013" algn="l"/>
                <a:tab pos="2716213" algn="l"/>
                <a:tab pos="3173413" algn="l"/>
                <a:tab pos="3630613" algn="l"/>
                <a:tab pos="4087813" algn="l"/>
                <a:tab pos="4545013" algn="l"/>
                <a:tab pos="5002213" algn="l"/>
                <a:tab pos="5459413" algn="l"/>
                <a:tab pos="5916613" algn="l"/>
                <a:tab pos="6373813" algn="l"/>
                <a:tab pos="6831013" algn="l"/>
                <a:tab pos="7288213" algn="l"/>
                <a:tab pos="7745413" algn="l"/>
                <a:tab pos="8202613" algn="l"/>
                <a:tab pos="8659813" algn="l"/>
                <a:tab pos="9117013" algn="l"/>
                <a:tab pos="9574213" algn="l"/>
              </a:tabLst>
              <a:defRPr>
                <a:solidFill>
                  <a:schemeClr val="bg1"/>
                </a:solidFill>
                <a:latin typeface="Arial" panose="020B0604020202020204" pitchFamily="34" charset="0"/>
                <a:ea typeface="Microsoft YaHei" panose="020B0503020204020204" pitchFamily="34" charset="-122"/>
              </a:defRPr>
            </a:lvl2pPr>
            <a:lvl3pPr>
              <a:tabLst>
                <a:tab pos="430213" algn="l"/>
                <a:tab pos="887413" algn="l"/>
                <a:tab pos="1344613" algn="l"/>
                <a:tab pos="1801813" algn="l"/>
                <a:tab pos="2259013" algn="l"/>
                <a:tab pos="2716213" algn="l"/>
                <a:tab pos="3173413" algn="l"/>
                <a:tab pos="3630613" algn="l"/>
                <a:tab pos="4087813" algn="l"/>
                <a:tab pos="4545013" algn="l"/>
                <a:tab pos="5002213" algn="l"/>
                <a:tab pos="5459413" algn="l"/>
                <a:tab pos="5916613" algn="l"/>
                <a:tab pos="6373813" algn="l"/>
                <a:tab pos="6831013" algn="l"/>
                <a:tab pos="7288213" algn="l"/>
                <a:tab pos="7745413" algn="l"/>
                <a:tab pos="8202613" algn="l"/>
                <a:tab pos="8659813" algn="l"/>
                <a:tab pos="9117013" algn="l"/>
                <a:tab pos="9574213" algn="l"/>
              </a:tabLst>
              <a:defRPr>
                <a:solidFill>
                  <a:schemeClr val="bg1"/>
                </a:solidFill>
                <a:latin typeface="Arial" panose="020B0604020202020204" pitchFamily="34" charset="0"/>
                <a:ea typeface="Microsoft YaHei" panose="020B0503020204020204" pitchFamily="34" charset="-122"/>
              </a:defRPr>
            </a:lvl3pPr>
            <a:lvl4pPr>
              <a:tabLst>
                <a:tab pos="430213" algn="l"/>
                <a:tab pos="887413" algn="l"/>
                <a:tab pos="1344613" algn="l"/>
                <a:tab pos="1801813" algn="l"/>
                <a:tab pos="2259013" algn="l"/>
                <a:tab pos="2716213" algn="l"/>
                <a:tab pos="3173413" algn="l"/>
                <a:tab pos="3630613" algn="l"/>
                <a:tab pos="4087813" algn="l"/>
                <a:tab pos="4545013" algn="l"/>
                <a:tab pos="5002213" algn="l"/>
                <a:tab pos="5459413" algn="l"/>
                <a:tab pos="5916613" algn="l"/>
                <a:tab pos="6373813" algn="l"/>
                <a:tab pos="6831013" algn="l"/>
                <a:tab pos="7288213" algn="l"/>
                <a:tab pos="7745413" algn="l"/>
                <a:tab pos="8202613" algn="l"/>
                <a:tab pos="8659813" algn="l"/>
                <a:tab pos="9117013" algn="l"/>
                <a:tab pos="9574213" algn="l"/>
              </a:tabLst>
              <a:defRPr>
                <a:solidFill>
                  <a:schemeClr val="bg1"/>
                </a:solidFill>
                <a:latin typeface="Arial" panose="020B0604020202020204" pitchFamily="34" charset="0"/>
                <a:ea typeface="Microsoft YaHei" panose="020B0503020204020204" pitchFamily="34" charset="-122"/>
              </a:defRPr>
            </a:lvl4pPr>
            <a:lvl5pPr>
              <a:tabLst>
                <a:tab pos="430213" algn="l"/>
                <a:tab pos="887413" algn="l"/>
                <a:tab pos="1344613" algn="l"/>
                <a:tab pos="1801813" algn="l"/>
                <a:tab pos="2259013" algn="l"/>
                <a:tab pos="2716213" algn="l"/>
                <a:tab pos="3173413" algn="l"/>
                <a:tab pos="3630613" algn="l"/>
                <a:tab pos="4087813" algn="l"/>
                <a:tab pos="4545013" algn="l"/>
                <a:tab pos="5002213" algn="l"/>
                <a:tab pos="5459413" algn="l"/>
                <a:tab pos="5916613" algn="l"/>
                <a:tab pos="6373813" algn="l"/>
                <a:tab pos="6831013" algn="l"/>
                <a:tab pos="7288213" algn="l"/>
                <a:tab pos="7745413" algn="l"/>
                <a:tab pos="8202613" algn="l"/>
                <a:tab pos="8659813" algn="l"/>
                <a:tab pos="9117013" algn="l"/>
                <a:tab pos="9574213" algn="l"/>
              </a:tabLst>
              <a:defRPr>
                <a:solidFill>
                  <a:schemeClr val="bg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430213" algn="l"/>
                <a:tab pos="887413" algn="l"/>
                <a:tab pos="1344613" algn="l"/>
                <a:tab pos="1801813" algn="l"/>
                <a:tab pos="2259013" algn="l"/>
                <a:tab pos="2716213" algn="l"/>
                <a:tab pos="3173413" algn="l"/>
                <a:tab pos="3630613" algn="l"/>
                <a:tab pos="4087813" algn="l"/>
                <a:tab pos="4545013" algn="l"/>
                <a:tab pos="5002213" algn="l"/>
                <a:tab pos="5459413" algn="l"/>
                <a:tab pos="5916613" algn="l"/>
                <a:tab pos="6373813" algn="l"/>
                <a:tab pos="6831013" algn="l"/>
                <a:tab pos="7288213" algn="l"/>
                <a:tab pos="7745413" algn="l"/>
                <a:tab pos="8202613" algn="l"/>
                <a:tab pos="8659813" algn="l"/>
                <a:tab pos="9117013" algn="l"/>
                <a:tab pos="9574213" algn="l"/>
              </a:tabLst>
              <a:defRPr>
                <a:solidFill>
                  <a:schemeClr val="bg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430213" algn="l"/>
                <a:tab pos="887413" algn="l"/>
                <a:tab pos="1344613" algn="l"/>
                <a:tab pos="1801813" algn="l"/>
                <a:tab pos="2259013" algn="l"/>
                <a:tab pos="2716213" algn="l"/>
                <a:tab pos="3173413" algn="l"/>
                <a:tab pos="3630613" algn="l"/>
                <a:tab pos="4087813" algn="l"/>
                <a:tab pos="4545013" algn="l"/>
                <a:tab pos="5002213" algn="l"/>
                <a:tab pos="5459413" algn="l"/>
                <a:tab pos="5916613" algn="l"/>
                <a:tab pos="6373813" algn="l"/>
                <a:tab pos="6831013" algn="l"/>
                <a:tab pos="7288213" algn="l"/>
                <a:tab pos="7745413" algn="l"/>
                <a:tab pos="8202613" algn="l"/>
                <a:tab pos="8659813" algn="l"/>
                <a:tab pos="9117013" algn="l"/>
                <a:tab pos="9574213" algn="l"/>
              </a:tabLst>
              <a:defRPr>
                <a:solidFill>
                  <a:schemeClr val="bg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430213" algn="l"/>
                <a:tab pos="887413" algn="l"/>
                <a:tab pos="1344613" algn="l"/>
                <a:tab pos="1801813" algn="l"/>
                <a:tab pos="2259013" algn="l"/>
                <a:tab pos="2716213" algn="l"/>
                <a:tab pos="3173413" algn="l"/>
                <a:tab pos="3630613" algn="l"/>
                <a:tab pos="4087813" algn="l"/>
                <a:tab pos="4545013" algn="l"/>
                <a:tab pos="5002213" algn="l"/>
                <a:tab pos="5459413" algn="l"/>
                <a:tab pos="5916613" algn="l"/>
                <a:tab pos="6373813" algn="l"/>
                <a:tab pos="6831013" algn="l"/>
                <a:tab pos="7288213" algn="l"/>
                <a:tab pos="7745413" algn="l"/>
                <a:tab pos="8202613" algn="l"/>
                <a:tab pos="8659813" algn="l"/>
                <a:tab pos="9117013" algn="l"/>
                <a:tab pos="9574213" algn="l"/>
              </a:tabLst>
              <a:defRPr>
                <a:solidFill>
                  <a:schemeClr val="bg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430213" algn="l"/>
                <a:tab pos="887413" algn="l"/>
                <a:tab pos="1344613" algn="l"/>
                <a:tab pos="1801813" algn="l"/>
                <a:tab pos="2259013" algn="l"/>
                <a:tab pos="2716213" algn="l"/>
                <a:tab pos="3173413" algn="l"/>
                <a:tab pos="3630613" algn="l"/>
                <a:tab pos="4087813" algn="l"/>
                <a:tab pos="4545013" algn="l"/>
                <a:tab pos="5002213" algn="l"/>
                <a:tab pos="5459413" algn="l"/>
                <a:tab pos="5916613" algn="l"/>
                <a:tab pos="6373813" algn="l"/>
                <a:tab pos="6831013" algn="l"/>
                <a:tab pos="7288213" algn="l"/>
                <a:tab pos="7745413" algn="l"/>
                <a:tab pos="8202613" algn="l"/>
                <a:tab pos="8659813" algn="l"/>
                <a:tab pos="9117013" algn="l"/>
                <a:tab pos="9574213" algn="l"/>
              </a:tabLst>
              <a:defRPr>
                <a:solidFill>
                  <a:schemeClr val="bg1"/>
                </a:solidFill>
                <a:latin typeface="Arial" panose="020B0604020202020204" pitchFamily="34" charset="0"/>
                <a:ea typeface="Microsoft YaHei" panose="020B0503020204020204" pitchFamily="34" charset="-122"/>
              </a:defRPr>
            </a:lvl9pPr>
          </a:lstStyle>
          <a:p>
            <a:pPr marL="514145" indent="-228600">
              <a:lnSpc>
                <a:spcPct val="90000"/>
              </a:lnSpc>
              <a:spcAft>
                <a:spcPts val="1293"/>
              </a:spcAft>
              <a:buClr>
                <a:schemeClr val="accent1">
                  <a:lumMod val="50000"/>
                </a:schemeClr>
              </a:buClr>
              <a:buSzPct val="100000"/>
              <a:buFont typeface="Arial" panose="020B0604020202020204" pitchFamily="34" charset="0"/>
              <a:buChar char="•"/>
              <a:defRPr/>
            </a:pPr>
            <a:r>
              <a:rPr lang="en-US" altLang="en-US" sz="2800" dirty="0">
                <a:solidFill>
                  <a:schemeClr val="tx1"/>
                </a:solidFill>
                <a:latin typeface="+mn-lt"/>
                <a:ea typeface="+mn-ea"/>
              </a:rPr>
              <a:t>Civil Service – if your town is a civil service town, your employees are civil service</a:t>
            </a:r>
          </a:p>
          <a:p>
            <a:pPr marL="514145" indent="-228600">
              <a:lnSpc>
                <a:spcPct val="90000"/>
              </a:lnSpc>
              <a:spcAft>
                <a:spcPts val="1293"/>
              </a:spcAft>
              <a:buClr>
                <a:schemeClr val="accent1">
                  <a:lumMod val="50000"/>
                </a:schemeClr>
              </a:buClr>
              <a:buSzPct val="100000"/>
              <a:buFont typeface="Arial" panose="020B0604020202020204" pitchFamily="34" charset="0"/>
              <a:buChar char="•"/>
              <a:defRPr/>
            </a:pPr>
            <a:r>
              <a:rPr lang="en-US" altLang="en-US" sz="2800" dirty="0">
                <a:solidFill>
                  <a:schemeClr val="tx1"/>
                </a:solidFill>
                <a:latin typeface="+mn-lt"/>
                <a:ea typeface="+mn-ea"/>
              </a:rPr>
              <a:t>If title is ‘classified’ must hire from list</a:t>
            </a:r>
          </a:p>
          <a:p>
            <a:pPr marL="514145" indent="-228600">
              <a:lnSpc>
                <a:spcPct val="90000"/>
              </a:lnSpc>
              <a:spcAft>
                <a:spcPts val="1293"/>
              </a:spcAft>
              <a:buClr>
                <a:schemeClr val="accent1">
                  <a:lumMod val="50000"/>
                </a:schemeClr>
              </a:buClr>
              <a:buSzPct val="100000"/>
              <a:buFont typeface="Arial" panose="020B0604020202020204" pitchFamily="34" charset="0"/>
              <a:buChar char="•"/>
              <a:defRPr/>
            </a:pPr>
            <a:r>
              <a:rPr lang="en-US" altLang="en-US" sz="2800" dirty="0">
                <a:solidFill>
                  <a:schemeClr val="tx1"/>
                </a:solidFill>
                <a:latin typeface="+mn-lt"/>
                <a:ea typeface="+mn-ea"/>
              </a:rPr>
              <a:t>Working test period of 3 months after appointment to permanent title</a:t>
            </a:r>
          </a:p>
          <a:p>
            <a:pPr marL="953399" lvl="2" indent="-228600">
              <a:lnSpc>
                <a:spcPct val="90000"/>
              </a:lnSpc>
              <a:spcAft>
                <a:spcPts val="1293"/>
              </a:spcAft>
              <a:buClr>
                <a:schemeClr val="accent1">
                  <a:lumMod val="50000"/>
                </a:schemeClr>
              </a:buClr>
              <a:buSzPct val="100000"/>
              <a:buFont typeface="Arial" panose="020B0604020202020204" pitchFamily="34" charset="0"/>
              <a:buChar char="•"/>
              <a:defRPr/>
            </a:pPr>
            <a:r>
              <a:rPr lang="en-US" altLang="en-US" sz="2800" dirty="0">
                <a:solidFill>
                  <a:schemeClr val="tx1"/>
                </a:solidFill>
                <a:latin typeface="+mn-lt"/>
                <a:ea typeface="+mn-ea"/>
              </a:rPr>
              <a:t>Must provide progress reports</a:t>
            </a:r>
          </a:p>
          <a:p>
            <a:pPr marL="514145" indent="-228600">
              <a:lnSpc>
                <a:spcPct val="90000"/>
              </a:lnSpc>
              <a:spcAft>
                <a:spcPts val="1293"/>
              </a:spcAft>
              <a:buClr>
                <a:schemeClr val="accent1">
                  <a:lumMod val="50000"/>
                </a:schemeClr>
              </a:buClr>
              <a:buSzPct val="100000"/>
              <a:buFont typeface="Arial" panose="020B0604020202020204" pitchFamily="34" charset="0"/>
              <a:buChar char="•"/>
              <a:defRPr/>
            </a:pPr>
            <a:r>
              <a:rPr lang="en-US" altLang="en-US" sz="2800" dirty="0">
                <a:solidFill>
                  <a:schemeClr val="tx1"/>
                </a:solidFill>
                <a:latin typeface="+mn-lt"/>
                <a:ea typeface="+mn-ea"/>
              </a:rPr>
              <a:t>If employee is dismissed before end of working test period, employee has the right to appeal</a:t>
            </a:r>
          </a:p>
        </p:txBody>
      </p:sp>
      <p:sp>
        <p:nvSpPr>
          <p:cNvPr id="55300" name="Slide Number Placeholder 1">
            <a:extLst>
              <a:ext uri="{FF2B5EF4-FFF2-40B4-BE49-F238E27FC236}">
                <a16:creationId xmlns:a16="http://schemas.microsoft.com/office/drawing/2014/main" id="{15382166-1DB9-4304-8107-DD1FD7CD029A}"/>
              </a:ext>
            </a:extLst>
          </p:cNvPr>
          <p:cNvSpPr>
            <a:spLocks noGrp="1"/>
          </p:cNvSpPr>
          <p:nvPr>
            <p:ph type="sldNum" sz="quarter" idx="12"/>
          </p:nvPr>
        </p:nvSpPr>
        <p:spPr bwMode="auto">
          <a:xfrm>
            <a:off x="9091182" y="6356350"/>
            <a:ext cx="1929384"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9E8E47BA-9F18-429A-9D64-9CE9062C9C20}" type="slidenum">
              <a:rPr lang="en-US" altLang="en-US">
                <a:solidFill>
                  <a:schemeClr val="tx1">
                    <a:alpha val="80000"/>
                  </a:schemeClr>
                </a:solidFill>
                <a:latin typeface="+mn-lt"/>
              </a:rPr>
              <a:pPr>
                <a:spcAft>
                  <a:spcPts val="600"/>
                </a:spcAft>
              </a:pPr>
              <a:t>34</a:t>
            </a:fld>
            <a:endParaRPr lang="en-US" altLang="en-US">
              <a:solidFill>
                <a:schemeClr val="tx1">
                  <a:alpha val="80000"/>
                </a:schemeClr>
              </a:solidFill>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Text Box 1">
            <a:extLst>
              <a:ext uri="{FF2B5EF4-FFF2-40B4-BE49-F238E27FC236}">
                <a16:creationId xmlns:a16="http://schemas.microsoft.com/office/drawing/2014/main" id="{51C0A6FC-C9BD-417B-A38C-D1D5C8C839FD}"/>
              </a:ext>
            </a:extLst>
          </p:cNvPr>
          <p:cNvSpPr txBox="1">
            <a:spLocks noChangeArrowheads="1"/>
          </p:cNvSpPr>
          <p:nvPr/>
        </p:nvSpPr>
        <p:spPr bwMode="auto">
          <a:xfrm>
            <a:off x="1653363" y="365760"/>
            <a:ext cx="9367203" cy="118872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fontScale="92500" lnSpcReduction="10000"/>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ea typeface="Microsoft YaHei" panose="020B0503020204020204" pitchFamily="34" charset="-122"/>
              </a:defRPr>
            </a:lvl9pPr>
          </a:lstStyle>
          <a:p>
            <a:pPr>
              <a:lnSpc>
                <a:spcPct val="90000"/>
              </a:lnSpc>
              <a:spcBef>
                <a:spcPct val="0"/>
              </a:spcBef>
              <a:spcAft>
                <a:spcPts val="600"/>
              </a:spcAft>
              <a:buSzPct val="100000"/>
              <a:defRPr/>
            </a:pPr>
            <a:r>
              <a:rPr lang="en-US" altLang="en-US" sz="4400" kern="1200" dirty="0">
                <a:solidFill>
                  <a:schemeClr val="tx1"/>
                </a:solidFill>
                <a:latin typeface="+mj-lt"/>
                <a:ea typeface="+mj-ea"/>
                <a:cs typeface="+mj-cs"/>
              </a:rPr>
              <a:t>Civil Service – </a:t>
            </a:r>
          </a:p>
          <a:p>
            <a:pPr>
              <a:lnSpc>
                <a:spcPct val="90000"/>
              </a:lnSpc>
              <a:spcBef>
                <a:spcPct val="0"/>
              </a:spcBef>
              <a:spcAft>
                <a:spcPts val="600"/>
              </a:spcAft>
              <a:buSzPct val="100000"/>
              <a:defRPr/>
            </a:pPr>
            <a:r>
              <a:rPr lang="en-US" altLang="en-US" sz="4400" dirty="0">
                <a:solidFill>
                  <a:schemeClr val="tx1"/>
                </a:solidFill>
                <a:latin typeface="+mj-lt"/>
                <a:ea typeface="+mj-ea"/>
                <a:cs typeface="+mj-cs"/>
              </a:rPr>
              <a:t>Discipline</a:t>
            </a:r>
            <a:endParaRPr lang="en-US" altLang="en-US" sz="4400" kern="1200" dirty="0">
              <a:solidFill>
                <a:schemeClr val="tx1"/>
              </a:solidFill>
              <a:latin typeface="+mj-lt"/>
              <a:ea typeface="+mj-ea"/>
              <a:cs typeface="+mj-cs"/>
            </a:endParaRPr>
          </a:p>
        </p:txBody>
      </p:sp>
      <p:sp>
        <p:nvSpPr>
          <p:cNvPr id="74" name="Freeform: Shape 73">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Shape 77">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203" name="Text Box 2">
            <a:extLst>
              <a:ext uri="{FF2B5EF4-FFF2-40B4-BE49-F238E27FC236}">
                <a16:creationId xmlns:a16="http://schemas.microsoft.com/office/drawing/2014/main" id="{ADDA6B4C-B919-49B4-B5EA-BD4FC8E64422}"/>
              </a:ext>
            </a:extLst>
          </p:cNvPr>
          <p:cNvSpPr txBox="1">
            <a:spLocks noChangeArrowheads="1"/>
          </p:cNvSpPr>
          <p:nvPr/>
        </p:nvSpPr>
        <p:spPr bwMode="auto">
          <a:xfrm>
            <a:off x="1653363" y="2176271"/>
            <a:ext cx="9367204" cy="454520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92500" lnSpcReduction="20000"/>
          </a:bodyPr>
          <a:lstStyle>
            <a:lvl1pPr marL="431800" indent="-320675">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chemeClr val="tx1"/>
                </a:solidFill>
                <a:latin typeface="Trebuchet MS" panose="020B0603020202020204" pitchFamily="34" charset="0"/>
              </a:defRPr>
            </a:lvl1pPr>
            <a:lvl2pPr marL="862013">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chemeClr val="tx1"/>
                </a:solidFill>
                <a:latin typeface="Trebuchet MS" panose="020B0603020202020204" pitchFamily="34" charset="0"/>
              </a:defRPr>
            </a:lvl2pPr>
            <a:lvl3pPr marL="1143000" indent="-22860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chemeClr val="tx1"/>
                </a:solidFill>
                <a:latin typeface="Trebuchet MS" panose="020B0603020202020204" pitchFamily="34" charset="0"/>
              </a:defRPr>
            </a:lvl3pPr>
            <a:lvl4pPr marL="1600200" indent="-22860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chemeClr val="tx1"/>
                </a:solidFill>
                <a:latin typeface="Trebuchet MS" panose="020B0603020202020204" pitchFamily="34" charset="0"/>
              </a:defRPr>
            </a:lvl4pPr>
            <a:lvl5pPr marL="2057400" indent="-22860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solidFill>
                  <a:schemeClr val="tx1"/>
                </a:solidFill>
                <a:latin typeface="Trebuchet MS" panose="020B0603020202020204" pitchFamily="34" charset="0"/>
              </a:defRPr>
            </a:lvl9pPr>
          </a:lstStyle>
          <a:p>
            <a:pPr marL="203200" indent="0">
              <a:lnSpc>
                <a:spcPct val="90000"/>
              </a:lnSpc>
              <a:spcAft>
                <a:spcPts val="600"/>
              </a:spcAft>
              <a:buSzPct val="100000"/>
              <a:defRPr/>
            </a:pPr>
            <a:r>
              <a:rPr lang="en-US" altLang="en-US" sz="2600" dirty="0">
                <a:latin typeface="+mn-lt"/>
              </a:rPr>
              <a:t>Civil Service employees can only be disciplined for cause</a:t>
            </a:r>
          </a:p>
          <a:p>
            <a:pPr marL="203200" indent="0">
              <a:lnSpc>
                <a:spcPct val="90000"/>
              </a:lnSpc>
              <a:spcAft>
                <a:spcPts val="600"/>
              </a:spcAft>
              <a:buSzPct val="100000"/>
              <a:defRPr/>
            </a:pPr>
            <a:endParaRPr lang="en-US" altLang="en-US" sz="2600" dirty="0">
              <a:latin typeface="+mn-lt"/>
            </a:endParaRPr>
          </a:p>
          <a:p>
            <a:pPr marL="546100" indent="-342900">
              <a:lnSpc>
                <a:spcPct val="90000"/>
              </a:lnSpc>
              <a:spcAft>
                <a:spcPts val="600"/>
              </a:spcAft>
              <a:buSzPct val="100000"/>
              <a:buFont typeface="+mj-lt"/>
              <a:buAutoNum type="arabicPeriod"/>
              <a:defRPr/>
            </a:pPr>
            <a:r>
              <a:rPr lang="en-US" altLang="en-US" sz="2600" dirty="0">
                <a:latin typeface="+mn-lt"/>
              </a:rPr>
              <a:t> Incompetency, inefficiency or failure to perform duties;</a:t>
            </a:r>
          </a:p>
          <a:p>
            <a:pPr marL="546100" indent="-342900">
              <a:lnSpc>
                <a:spcPct val="90000"/>
              </a:lnSpc>
              <a:spcAft>
                <a:spcPts val="600"/>
              </a:spcAft>
              <a:buSzPct val="100000"/>
              <a:buFont typeface="+mj-lt"/>
              <a:buAutoNum type="arabicPeriod"/>
              <a:defRPr/>
            </a:pPr>
            <a:r>
              <a:rPr lang="en-US" altLang="en-US" sz="2600" dirty="0">
                <a:latin typeface="+mn-lt"/>
              </a:rPr>
              <a:t> Insubordination;</a:t>
            </a:r>
          </a:p>
          <a:p>
            <a:pPr marL="546100" indent="-342900">
              <a:lnSpc>
                <a:spcPct val="90000"/>
              </a:lnSpc>
              <a:spcAft>
                <a:spcPts val="600"/>
              </a:spcAft>
              <a:buSzPct val="100000"/>
              <a:buFont typeface="+mj-lt"/>
              <a:buAutoNum type="arabicPeriod"/>
              <a:defRPr/>
            </a:pPr>
            <a:r>
              <a:rPr lang="en-US" altLang="en-US" sz="2600" dirty="0">
                <a:latin typeface="+mn-lt"/>
              </a:rPr>
              <a:t> Inability to perform duties;</a:t>
            </a:r>
          </a:p>
          <a:p>
            <a:pPr marL="546100" indent="-342900">
              <a:lnSpc>
                <a:spcPct val="90000"/>
              </a:lnSpc>
              <a:spcAft>
                <a:spcPts val="600"/>
              </a:spcAft>
              <a:buSzPct val="100000"/>
              <a:buFont typeface="+mj-lt"/>
              <a:buAutoNum type="arabicPeriod"/>
              <a:defRPr/>
            </a:pPr>
            <a:r>
              <a:rPr lang="en-US" altLang="en-US" sz="2600" dirty="0">
                <a:latin typeface="+mn-lt"/>
              </a:rPr>
              <a:t>Chronic or excessive absenteeism or lateness;</a:t>
            </a:r>
          </a:p>
          <a:p>
            <a:pPr marL="546100" indent="-342900">
              <a:lnSpc>
                <a:spcPct val="90000"/>
              </a:lnSpc>
              <a:spcAft>
                <a:spcPts val="600"/>
              </a:spcAft>
              <a:buSzPct val="100000"/>
              <a:buFont typeface="+mj-lt"/>
              <a:buAutoNum type="arabicPeriod"/>
              <a:defRPr/>
            </a:pPr>
            <a:r>
              <a:rPr lang="en-US" altLang="en-US" sz="2600" dirty="0">
                <a:latin typeface="+mn-lt"/>
              </a:rPr>
              <a:t>Conviction of a crime;</a:t>
            </a:r>
          </a:p>
          <a:p>
            <a:pPr marL="546100" indent="-342900">
              <a:lnSpc>
                <a:spcPct val="90000"/>
              </a:lnSpc>
              <a:spcAft>
                <a:spcPts val="600"/>
              </a:spcAft>
              <a:buSzPct val="100000"/>
              <a:buFont typeface="+mj-lt"/>
              <a:buAutoNum type="arabicPeriod"/>
              <a:defRPr/>
            </a:pPr>
            <a:r>
              <a:rPr lang="en-US" altLang="en-US" sz="2600" dirty="0">
                <a:latin typeface="+mn-lt"/>
              </a:rPr>
              <a:t>Conduct unbecoming a public employee;</a:t>
            </a:r>
          </a:p>
          <a:p>
            <a:pPr marL="546100" indent="-342900">
              <a:lnSpc>
                <a:spcPct val="90000"/>
              </a:lnSpc>
              <a:spcAft>
                <a:spcPts val="600"/>
              </a:spcAft>
              <a:buSzPct val="100000"/>
              <a:buFont typeface="+mj-lt"/>
              <a:buAutoNum type="arabicPeriod"/>
              <a:defRPr/>
            </a:pPr>
            <a:r>
              <a:rPr lang="en-US" altLang="en-US" sz="2600" dirty="0">
                <a:latin typeface="+mn-lt"/>
              </a:rPr>
              <a:t>Neglect of duty;</a:t>
            </a:r>
          </a:p>
          <a:p>
            <a:pPr marL="546100" indent="-342900">
              <a:lnSpc>
                <a:spcPct val="90000"/>
              </a:lnSpc>
              <a:spcAft>
                <a:spcPts val="600"/>
              </a:spcAft>
              <a:buSzPct val="100000"/>
              <a:buFont typeface="+mj-lt"/>
              <a:buAutoNum type="arabicPeriod"/>
              <a:defRPr/>
            </a:pPr>
            <a:r>
              <a:rPr lang="en-US" altLang="en-US" sz="2600" dirty="0">
                <a:latin typeface="+mn-lt"/>
              </a:rPr>
              <a:t>Misuse of public property, including motor vehicles;</a:t>
            </a:r>
          </a:p>
          <a:p>
            <a:pPr marL="546100" indent="-342900">
              <a:lnSpc>
                <a:spcPct val="90000"/>
              </a:lnSpc>
              <a:spcAft>
                <a:spcPts val="600"/>
              </a:spcAft>
              <a:buSzPct val="100000"/>
              <a:buFont typeface="+mj-lt"/>
              <a:buAutoNum type="arabicPeriod"/>
              <a:defRPr/>
            </a:pPr>
            <a:r>
              <a:rPr lang="en-US" altLang="en-US" sz="2600" dirty="0">
                <a:latin typeface="+mn-lt"/>
              </a:rPr>
              <a:t>Discrimination that affects equal employment opportunity</a:t>
            </a:r>
          </a:p>
          <a:p>
            <a:pPr marL="512763" indent="-346075">
              <a:lnSpc>
                <a:spcPct val="90000"/>
              </a:lnSpc>
              <a:spcAft>
                <a:spcPts val="600"/>
              </a:spcAft>
              <a:buSzPct val="100000"/>
              <a:buFont typeface="+mj-lt"/>
              <a:buAutoNum type="arabicPeriod"/>
              <a:tabLst>
                <a:tab pos="569913"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a:pPr>
            <a:r>
              <a:rPr lang="en-US" altLang="en-US" sz="2600" dirty="0">
                <a:latin typeface="+mn-lt"/>
              </a:rPr>
              <a:t> Violation of the New Jersey First Act</a:t>
            </a:r>
          </a:p>
          <a:p>
            <a:pPr marL="512763" indent="-342900">
              <a:lnSpc>
                <a:spcPct val="90000"/>
              </a:lnSpc>
              <a:spcAft>
                <a:spcPts val="600"/>
              </a:spcAft>
              <a:buSzPct val="100000"/>
              <a:buFont typeface="+mj-lt"/>
              <a:buAutoNum type="arabicPeriod"/>
              <a:defRPr/>
            </a:pPr>
            <a:r>
              <a:rPr lang="en-US" altLang="en-US" sz="2600" dirty="0">
                <a:latin typeface="+mn-lt"/>
              </a:rPr>
              <a:t> Other sufficient cause.</a:t>
            </a:r>
          </a:p>
          <a:p>
            <a:pPr indent="-228600">
              <a:lnSpc>
                <a:spcPct val="90000"/>
              </a:lnSpc>
              <a:spcAft>
                <a:spcPts val="600"/>
              </a:spcAft>
              <a:buSzPct val="100000"/>
              <a:buFont typeface="Arial" panose="020B0604020202020204" pitchFamily="34" charset="0"/>
              <a:buChar char="•"/>
              <a:defRPr/>
            </a:pPr>
            <a:endParaRPr lang="en-US" altLang="en-US" sz="1500" dirty="0">
              <a:latin typeface="+mn-lt"/>
            </a:endParaRPr>
          </a:p>
        </p:txBody>
      </p:sp>
      <p:sp>
        <p:nvSpPr>
          <p:cNvPr id="57348" name="Slide Number Placeholder 1">
            <a:extLst>
              <a:ext uri="{FF2B5EF4-FFF2-40B4-BE49-F238E27FC236}">
                <a16:creationId xmlns:a16="http://schemas.microsoft.com/office/drawing/2014/main" id="{74D64414-2CBC-43D7-A072-C50480BA432F}"/>
              </a:ext>
            </a:extLst>
          </p:cNvPr>
          <p:cNvSpPr>
            <a:spLocks noGrp="1"/>
          </p:cNvSpPr>
          <p:nvPr>
            <p:ph type="sldNum" sz="quarter" idx="12"/>
          </p:nvPr>
        </p:nvSpPr>
        <p:spPr bwMode="auto">
          <a:xfrm>
            <a:off x="9091182" y="6356350"/>
            <a:ext cx="1929384"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391551AD-5350-4D15-82EC-633FAB7C73B7}" type="slidenum">
              <a:rPr lang="en-US" altLang="en-US">
                <a:solidFill>
                  <a:schemeClr val="tx1">
                    <a:alpha val="80000"/>
                  </a:schemeClr>
                </a:solidFill>
                <a:latin typeface="+mn-lt"/>
              </a:rPr>
              <a:pPr>
                <a:spcAft>
                  <a:spcPts val="600"/>
                </a:spcAft>
              </a:pPr>
              <a:t>35</a:t>
            </a:fld>
            <a:endParaRPr lang="en-US" altLang="en-US">
              <a:solidFill>
                <a:schemeClr val="tx1">
                  <a:alpha val="80000"/>
                </a:schemeClr>
              </a:solidFill>
              <a:latin typeface="+mn-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6809B-8C1B-4461-BD54-41F5E6D8F840}"/>
              </a:ext>
            </a:extLst>
          </p:cNvPr>
          <p:cNvSpPr>
            <a:spLocks noGrp="1"/>
          </p:cNvSpPr>
          <p:nvPr>
            <p:ph type="title"/>
          </p:nvPr>
        </p:nvSpPr>
        <p:spPr>
          <a:xfrm>
            <a:off x="1653363" y="365760"/>
            <a:ext cx="9367203" cy="1188720"/>
          </a:xfrm>
        </p:spPr>
        <p:txBody>
          <a:bodyPr rtlCol="0">
            <a:normAutofit/>
          </a:bodyPr>
          <a:lstStyle/>
          <a:p>
            <a:pPr defTabSz="457203">
              <a:defRPr/>
            </a:pPr>
            <a:r>
              <a:rPr lang="en-US"/>
              <a:t>Paid Sick Leave Act</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4C39E0B-246F-4064-A79F-9380F4564B02}"/>
              </a:ext>
            </a:extLst>
          </p:cNvPr>
          <p:cNvSpPr>
            <a:spLocks noGrp="1"/>
          </p:cNvSpPr>
          <p:nvPr>
            <p:ph idx="1"/>
          </p:nvPr>
        </p:nvSpPr>
        <p:spPr>
          <a:xfrm>
            <a:off x="1347019" y="2176272"/>
            <a:ext cx="10107562" cy="4315968"/>
          </a:xfrm>
        </p:spPr>
        <p:txBody>
          <a:bodyPr rtlCol="0" anchor="t">
            <a:normAutofit/>
          </a:bodyPr>
          <a:lstStyle/>
          <a:p>
            <a:pPr defTabSz="457203">
              <a:defRPr/>
            </a:pPr>
            <a:r>
              <a:rPr lang="en-US" dirty="0"/>
              <a:t>Most employees have the right to accrue up to 40 hours of earned sick leave per year.  (1 hour for every 30 hours worked)</a:t>
            </a:r>
          </a:p>
          <a:p>
            <a:pPr defTabSz="457203">
              <a:defRPr/>
            </a:pPr>
            <a:r>
              <a:rPr lang="en-US" dirty="0"/>
              <a:t>Must provide employees with a Notice of Employee Rights</a:t>
            </a:r>
          </a:p>
          <a:p>
            <a:pPr defTabSz="457203">
              <a:defRPr/>
            </a:pPr>
            <a:r>
              <a:rPr lang="en-US" dirty="0"/>
              <a:t>The form of notice is available at NJDOL website </a:t>
            </a:r>
            <a:r>
              <a:rPr lang="en-US" dirty="0">
                <a:hlinkClick r:id="rId2"/>
              </a:rPr>
              <a:t>https://www.nj.gov/labor/forms_pdfs/mw565sickleaveposter.pdf</a:t>
            </a:r>
            <a:endParaRPr lang="en-US" dirty="0"/>
          </a:p>
          <a:p>
            <a:pPr defTabSz="457203">
              <a:defRPr/>
            </a:pPr>
            <a:r>
              <a:rPr lang="en-US" dirty="0"/>
              <a:t>"Employer" does not include a public employer that is required to provide its employees with sick leave with full pay pursuant to any other law, rule or regulation of this State. </a:t>
            </a:r>
          </a:p>
          <a:p>
            <a:pPr defTabSz="457203">
              <a:defRPr/>
            </a:pPr>
            <a:r>
              <a:rPr lang="en-US" dirty="0"/>
              <a:t>If you are a Civil Service Library, you are not subject to the Act.</a:t>
            </a:r>
          </a:p>
          <a:p>
            <a:pPr marL="342903" indent="-342903" defTabSz="457203">
              <a:buFont typeface="Wingdings 3" charset="2"/>
              <a:buChar char=""/>
              <a:defRPr/>
            </a:pPr>
            <a:endParaRPr lang="en-US" sz="2400" dirty="0"/>
          </a:p>
        </p:txBody>
      </p:sp>
      <p:sp>
        <p:nvSpPr>
          <p:cNvPr id="4" name="Slide Number Placeholder 3">
            <a:extLst>
              <a:ext uri="{FF2B5EF4-FFF2-40B4-BE49-F238E27FC236}">
                <a16:creationId xmlns:a16="http://schemas.microsoft.com/office/drawing/2014/main" id="{8DBA7C5F-6439-4C46-A45E-BB0E081E8734}"/>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066A37F7-2808-4A64-A01B-A73632DC2E80}" type="slidenum">
              <a:rPr lang="en-US" altLang="en-US">
                <a:solidFill>
                  <a:schemeClr val="tx1">
                    <a:alpha val="80000"/>
                  </a:schemeClr>
                </a:solidFill>
              </a:rPr>
              <a:pPr>
                <a:spcAft>
                  <a:spcPts val="600"/>
                </a:spcAft>
              </a:pPr>
              <a:t>36</a:t>
            </a:fld>
            <a:endParaRPr lang="en-US" altLang="en-US">
              <a:solidFill>
                <a:schemeClr val="tx1">
                  <a:alpha val="80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49CCE-42B5-401A-B329-CDD2C2E930DA}"/>
              </a:ext>
            </a:extLst>
          </p:cNvPr>
          <p:cNvSpPr>
            <a:spLocks noGrp="1"/>
          </p:cNvSpPr>
          <p:nvPr>
            <p:ph type="title"/>
          </p:nvPr>
        </p:nvSpPr>
        <p:spPr>
          <a:xfrm>
            <a:off x="1653363" y="365760"/>
            <a:ext cx="9367203" cy="1188720"/>
          </a:xfrm>
        </p:spPr>
        <p:txBody>
          <a:bodyPr>
            <a:normAutofit/>
          </a:bodyPr>
          <a:lstStyle/>
          <a:p>
            <a:pPr defTabSz="457153">
              <a:defRPr/>
            </a:pPr>
            <a:r>
              <a:rPr lang="en-US" sz="3700"/>
              <a:t>FLA – Family Leave Act (State)</a:t>
            </a:r>
            <a:br>
              <a:rPr lang="en-US" sz="3700"/>
            </a:br>
            <a:r>
              <a:rPr lang="en-US" sz="3700"/>
              <a:t>FMLA  - Family and Medical Leave Act (Federal)</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DF2C468-3E50-46EE-B4A6-5A762A2D32C7}"/>
              </a:ext>
            </a:extLst>
          </p:cNvPr>
          <p:cNvSpPr>
            <a:spLocks noGrp="1"/>
          </p:cNvSpPr>
          <p:nvPr>
            <p:ph idx="1"/>
          </p:nvPr>
        </p:nvSpPr>
        <p:spPr>
          <a:xfrm>
            <a:off x="1653363" y="2176271"/>
            <a:ext cx="9367204" cy="4545203"/>
          </a:xfrm>
        </p:spPr>
        <p:txBody>
          <a:bodyPr rtlCol="0" anchor="t">
            <a:normAutofit/>
          </a:bodyPr>
          <a:lstStyle/>
          <a:p>
            <a:pPr defTabSz="457153">
              <a:defRPr/>
            </a:pPr>
            <a:r>
              <a:rPr lang="en-US" dirty="0"/>
              <a:t>Public Libraries are covered employers regardless of the number of employees</a:t>
            </a:r>
          </a:p>
          <a:p>
            <a:pPr defTabSz="457153">
              <a:defRPr/>
            </a:pPr>
            <a:r>
              <a:rPr lang="en-US" dirty="0"/>
              <a:t>Employees must have worked at least 12 months for the employer, but not 12 consecutive months</a:t>
            </a:r>
          </a:p>
          <a:p>
            <a:pPr defTabSz="457153">
              <a:defRPr/>
            </a:pPr>
            <a:r>
              <a:rPr lang="en-US" dirty="0"/>
              <a:t>Employee must have worked at least 1000 hours(FLA) or 1250 hours(FMLA) in the 12 months prior to taking leave</a:t>
            </a:r>
          </a:p>
          <a:p>
            <a:pPr defTabSz="457153">
              <a:defRPr/>
            </a:pPr>
            <a:r>
              <a:rPr lang="en-US" dirty="0"/>
              <a:t>Employee may take FLA leave for the following reasons</a:t>
            </a:r>
          </a:p>
          <a:p>
            <a:pPr marL="800053" lvl="1" indent="-342900" defTabSz="457153">
              <a:spcBef>
                <a:spcPts val="0"/>
              </a:spcBef>
              <a:defRPr/>
            </a:pPr>
            <a:r>
              <a:rPr lang="en-US" dirty="0"/>
              <a:t>Serious Health Condition of immediate family member</a:t>
            </a:r>
          </a:p>
          <a:p>
            <a:pPr marL="800053" lvl="1" indent="-342900" defTabSz="457153">
              <a:spcBef>
                <a:spcPts val="0"/>
              </a:spcBef>
              <a:defRPr/>
            </a:pPr>
            <a:r>
              <a:rPr lang="en-US" dirty="0"/>
              <a:t>Birth/Adoption of Child Must be taken within 1 year of birth/adoption</a:t>
            </a:r>
          </a:p>
          <a:p>
            <a:pPr marL="800053" lvl="1" indent="-342900" defTabSz="457153">
              <a:spcBef>
                <a:spcPts val="0"/>
              </a:spcBef>
              <a:defRPr/>
            </a:pPr>
            <a:r>
              <a:rPr lang="en-US" dirty="0"/>
              <a:t>FMLA – the above plus serious health condition of employee</a:t>
            </a:r>
          </a:p>
          <a:p>
            <a:pPr marL="1142882" lvl="2" indent="-228577" defTabSz="457153">
              <a:spcBef>
                <a:spcPts val="0"/>
              </a:spcBef>
              <a:buFont typeface="Wingdings 3" charset="2"/>
              <a:buChar char=""/>
              <a:defRPr/>
            </a:pPr>
            <a:endParaRPr lang="en-US" sz="2200" dirty="0"/>
          </a:p>
        </p:txBody>
      </p:sp>
      <p:sp>
        <p:nvSpPr>
          <p:cNvPr id="4" name="Slide Number Placeholder 3">
            <a:extLst>
              <a:ext uri="{FF2B5EF4-FFF2-40B4-BE49-F238E27FC236}">
                <a16:creationId xmlns:a16="http://schemas.microsoft.com/office/drawing/2014/main" id="{573A8C2F-ED6B-4642-97A7-60C30BE1551D}"/>
              </a:ext>
            </a:extLst>
          </p:cNvPr>
          <p:cNvSpPr>
            <a:spLocks noGrp="1"/>
          </p:cNvSpPr>
          <p:nvPr>
            <p:ph type="sldNum" sz="quarter" idx="12"/>
          </p:nvPr>
        </p:nvSpPr>
        <p:spPr>
          <a:xfrm>
            <a:off x="9091182" y="6356350"/>
            <a:ext cx="1929384" cy="365125"/>
          </a:xfrm>
        </p:spPr>
        <p:txBody>
          <a:bodyPr>
            <a:normAutofit/>
          </a:bodyPr>
          <a:lstStyle/>
          <a:p>
            <a:pPr>
              <a:spcAft>
                <a:spcPts val="600"/>
              </a:spcAft>
              <a:defRPr/>
            </a:pPr>
            <a:fld id="{77896E5C-C0DA-4E7E-BF58-3D735BA92105}" type="slidenum">
              <a:rPr lang="en-US">
                <a:solidFill>
                  <a:schemeClr val="tx1">
                    <a:alpha val="80000"/>
                  </a:schemeClr>
                </a:solidFill>
              </a:rPr>
              <a:pPr>
                <a:spcAft>
                  <a:spcPts val="600"/>
                </a:spcAft>
                <a:defRPr/>
              </a:pPr>
              <a:t>37</a:t>
            </a:fld>
            <a:endParaRPr lang="en-US">
              <a:solidFill>
                <a:schemeClr val="tx1">
                  <a:alpha val="80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2978-6D46-42EC-AF92-C000542676AB}"/>
              </a:ext>
            </a:extLst>
          </p:cNvPr>
          <p:cNvSpPr>
            <a:spLocks noGrp="1"/>
          </p:cNvSpPr>
          <p:nvPr>
            <p:ph type="title"/>
          </p:nvPr>
        </p:nvSpPr>
        <p:spPr>
          <a:xfrm>
            <a:off x="1653363" y="365760"/>
            <a:ext cx="9367203" cy="1188720"/>
          </a:xfrm>
        </p:spPr>
        <p:txBody>
          <a:bodyPr>
            <a:normAutofit/>
          </a:bodyPr>
          <a:lstStyle/>
          <a:p>
            <a:pPr defTabSz="457153">
              <a:defRPr/>
            </a:pPr>
            <a:r>
              <a:rPr lang="en-US"/>
              <a:t>FLA/FMLA –Cont’d</a:t>
            </a:r>
          </a:p>
        </p:txBody>
      </p:sp>
      <p:sp>
        <p:nvSpPr>
          <p:cNvPr id="71" name="Freeform: Shape 70">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322" name="Content Placeholder 2">
            <a:extLst>
              <a:ext uri="{FF2B5EF4-FFF2-40B4-BE49-F238E27FC236}">
                <a16:creationId xmlns:a16="http://schemas.microsoft.com/office/drawing/2014/main" id="{9B855B0A-BA92-4780-8AEB-11F93171010A}"/>
              </a:ext>
            </a:extLst>
          </p:cNvPr>
          <p:cNvSpPr>
            <a:spLocks noGrp="1"/>
          </p:cNvSpPr>
          <p:nvPr>
            <p:ph idx="1"/>
          </p:nvPr>
        </p:nvSpPr>
        <p:spPr>
          <a:xfrm>
            <a:off x="1524000" y="1920240"/>
            <a:ext cx="9743768" cy="4696870"/>
          </a:xfrm>
        </p:spPr>
        <p:txBody>
          <a:bodyPr rtlCol="0" anchor="t">
            <a:noAutofit/>
          </a:bodyPr>
          <a:lstStyle/>
          <a:p>
            <a:pPr defTabSz="457153">
              <a:defRPr/>
            </a:pPr>
            <a:r>
              <a:rPr lang="en-US" altLang="en-US" dirty="0"/>
              <a:t>Amt of Leave – 12 weeks in 24 months (FLA) 12 weeks in a 12 months (FMLA)</a:t>
            </a:r>
          </a:p>
          <a:p>
            <a:pPr defTabSz="457153">
              <a:defRPr/>
            </a:pPr>
            <a:r>
              <a:rPr lang="en-US" altLang="en-US" dirty="0"/>
              <a:t>Leave is job-protected- returned to the same or similar job </a:t>
            </a:r>
          </a:p>
          <a:p>
            <a:pPr defTabSz="457153">
              <a:defRPr/>
            </a:pPr>
            <a:r>
              <a:rPr lang="en-US" altLang="en-US" dirty="0"/>
              <a:t>FMLA and FLA Leave can be taken in increments. </a:t>
            </a:r>
          </a:p>
          <a:p>
            <a:pPr marL="742985" lvl="1" indent="-342900">
              <a:defRPr/>
            </a:pPr>
            <a:r>
              <a:rPr lang="en-US" altLang="en-US" dirty="0"/>
              <a:t>If intermittent, employee must try to schedule so as to minimize disruption for the employer</a:t>
            </a:r>
          </a:p>
          <a:p>
            <a:pPr defTabSz="457153">
              <a:defRPr/>
            </a:pPr>
            <a:r>
              <a:rPr lang="en-US" altLang="en-US" u="sng" dirty="0"/>
              <a:t>May require employee to concurrently exhaust paid leave while on FLA/FMLA </a:t>
            </a:r>
          </a:p>
          <a:p>
            <a:pPr defTabSz="457153">
              <a:defRPr/>
            </a:pPr>
            <a:r>
              <a:rPr lang="en-US" altLang="en-US" dirty="0"/>
              <a:t>Employer must keep employee on health insurance, but employee must pay normal contributions </a:t>
            </a:r>
          </a:p>
        </p:txBody>
      </p:sp>
      <p:sp>
        <p:nvSpPr>
          <p:cNvPr id="4" name="Slide Number Placeholder 3">
            <a:extLst>
              <a:ext uri="{FF2B5EF4-FFF2-40B4-BE49-F238E27FC236}">
                <a16:creationId xmlns:a16="http://schemas.microsoft.com/office/drawing/2014/main" id="{CA630FF3-35BF-4ED2-A2A7-007733A7C94B}"/>
              </a:ext>
            </a:extLst>
          </p:cNvPr>
          <p:cNvSpPr>
            <a:spLocks noGrp="1"/>
          </p:cNvSpPr>
          <p:nvPr>
            <p:ph type="sldNum" sz="quarter" idx="12"/>
          </p:nvPr>
        </p:nvSpPr>
        <p:spPr>
          <a:xfrm>
            <a:off x="9091182" y="6356350"/>
            <a:ext cx="1929384" cy="365125"/>
          </a:xfrm>
        </p:spPr>
        <p:txBody>
          <a:bodyPr>
            <a:normAutofit/>
          </a:bodyPr>
          <a:lstStyle/>
          <a:p>
            <a:pPr>
              <a:spcAft>
                <a:spcPts val="600"/>
              </a:spcAft>
              <a:defRPr/>
            </a:pPr>
            <a:fld id="{FC95C34B-B65F-4D2B-9E01-24C6F749253E}" type="slidenum">
              <a:rPr lang="en-US">
                <a:solidFill>
                  <a:schemeClr val="tx1">
                    <a:alpha val="80000"/>
                  </a:schemeClr>
                </a:solidFill>
              </a:rPr>
              <a:pPr>
                <a:spcAft>
                  <a:spcPts val="600"/>
                </a:spcAft>
                <a:defRPr/>
              </a:pPr>
              <a:t>38</a:t>
            </a:fld>
            <a:endParaRPr lang="en-US">
              <a:solidFill>
                <a:schemeClr val="tx1">
                  <a:alpha val="80000"/>
                </a:schemeClr>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1464-81F8-44C3-8D1A-CCB12ECFB479}"/>
              </a:ext>
            </a:extLst>
          </p:cNvPr>
          <p:cNvSpPr>
            <a:spLocks noGrp="1"/>
          </p:cNvSpPr>
          <p:nvPr>
            <p:ph type="title"/>
          </p:nvPr>
        </p:nvSpPr>
        <p:spPr>
          <a:xfrm>
            <a:off x="1653363" y="365760"/>
            <a:ext cx="9367203" cy="1188720"/>
          </a:xfrm>
        </p:spPr>
        <p:txBody>
          <a:bodyPr rtlCol="0">
            <a:normAutofit/>
          </a:bodyPr>
          <a:lstStyle/>
          <a:p>
            <a:pPr defTabSz="457203">
              <a:defRPr/>
            </a:pPr>
            <a:r>
              <a:rPr lang="en-US" sz="3700"/>
              <a:t>Open Public Records Act</a:t>
            </a:r>
            <a:br>
              <a:rPr lang="en-US" sz="3700"/>
            </a:br>
            <a:endParaRPr lang="en-US" sz="370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D19A725-E3BC-45A8-84FA-0B99E13A10DF}"/>
              </a:ext>
            </a:extLst>
          </p:cNvPr>
          <p:cNvSpPr>
            <a:spLocks noGrp="1"/>
          </p:cNvSpPr>
          <p:nvPr>
            <p:ph idx="1"/>
          </p:nvPr>
        </p:nvSpPr>
        <p:spPr>
          <a:xfrm>
            <a:off x="1653363" y="2176272"/>
            <a:ext cx="9367204" cy="4440838"/>
          </a:xfrm>
        </p:spPr>
        <p:txBody>
          <a:bodyPr rtlCol="0" anchor="t">
            <a:normAutofit lnSpcReduction="10000"/>
          </a:bodyPr>
          <a:lstStyle/>
          <a:p>
            <a:pPr defTabSz="457203">
              <a:defRPr/>
            </a:pPr>
            <a:r>
              <a:rPr lang="en-US" dirty="0"/>
              <a:t>Designed to increase public accessibility to government</a:t>
            </a:r>
          </a:p>
          <a:p>
            <a:pPr defTabSz="457203">
              <a:defRPr/>
            </a:pPr>
            <a:r>
              <a:rPr lang="en-US" dirty="0"/>
              <a:t>Broadly defines a government record</a:t>
            </a:r>
          </a:p>
          <a:p>
            <a:pPr marL="800103" lvl="1" indent="-342900" defTabSz="457203">
              <a:spcBef>
                <a:spcPts val="1000"/>
              </a:spcBef>
              <a:defRPr/>
            </a:pPr>
            <a:r>
              <a:rPr lang="en-US" sz="2800" dirty="0"/>
              <a:t>Employee’s personnel records are exempt but must disclose employee’s name, title, position, salary, length of service</a:t>
            </a:r>
          </a:p>
          <a:p>
            <a:pPr defTabSz="457203">
              <a:defRPr/>
            </a:pPr>
            <a:r>
              <a:rPr lang="en-US" dirty="0"/>
              <a:t>Compliance process via Government Records Council and Superior Court</a:t>
            </a:r>
          </a:p>
          <a:p>
            <a:pPr defTabSz="457203">
              <a:defRPr/>
            </a:pPr>
            <a:r>
              <a:rPr lang="en-US" dirty="0"/>
              <a:t>Penalties for anyone who knowingly violates the law</a:t>
            </a:r>
          </a:p>
          <a:p>
            <a:pPr defTabSz="457203">
              <a:defRPr/>
            </a:pPr>
            <a:r>
              <a:rPr lang="en-US" dirty="0"/>
              <a:t>Attorneys’ fees for a successful requestor</a:t>
            </a:r>
          </a:p>
          <a:p>
            <a:pPr defTabSz="457203">
              <a:defRPr/>
            </a:pPr>
            <a:r>
              <a:rPr lang="en-US" dirty="0"/>
              <a:t>Appoint a Records Custodian?</a:t>
            </a:r>
          </a:p>
          <a:p>
            <a:pPr marL="342903" indent="-342903" defTabSz="457203">
              <a:buFont typeface="Wingdings 3" charset="2"/>
              <a:buChar char=""/>
              <a:defRPr/>
            </a:pPr>
            <a:endParaRPr lang="en-US" sz="2400" dirty="0"/>
          </a:p>
        </p:txBody>
      </p:sp>
      <p:sp>
        <p:nvSpPr>
          <p:cNvPr id="4" name="Slide Number Placeholder 3">
            <a:extLst>
              <a:ext uri="{FF2B5EF4-FFF2-40B4-BE49-F238E27FC236}">
                <a16:creationId xmlns:a16="http://schemas.microsoft.com/office/drawing/2014/main" id="{403EE8F2-83F7-4E69-BBD0-3D8E31F02F95}"/>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DC6891C1-B2D4-4A02-9DD6-F7CC4A064FB9}" type="slidenum">
              <a:rPr lang="en-US" altLang="en-US">
                <a:solidFill>
                  <a:schemeClr val="tx1">
                    <a:alpha val="80000"/>
                  </a:schemeClr>
                </a:solidFill>
              </a:rPr>
              <a:pPr>
                <a:spcAft>
                  <a:spcPts val="600"/>
                </a:spcAft>
              </a:pPr>
              <a:t>39</a:t>
            </a:fld>
            <a:endParaRPr lang="en-US" altLang="en-US">
              <a:solidFill>
                <a:schemeClr val="tx1">
                  <a:alpha val="8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B8401-FD40-4BB5-A58B-29CB3E91E682}"/>
              </a:ext>
            </a:extLst>
          </p:cNvPr>
          <p:cNvSpPr>
            <a:spLocks noGrp="1"/>
          </p:cNvSpPr>
          <p:nvPr>
            <p:ph type="title"/>
          </p:nvPr>
        </p:nvSpPr>
        <p:spPr>
          <a:xfrm>
            <a:off x="1653363" y="365760"/>
            <a:ext cx="9367203" cy="1188720"/>
          </a:xfrm>
        </p:spPr>
        <p:txBody>
          <a:bodyPr>
            <a:normAutofit/>
          </a:bodyPr>
          <a:lstStyle/>
          <a:p>
            <a:r>
              <a:rPr lang="en-US" dirty="0"/>
              <a:t>Road Map</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814E41B4-8CBA-4B13-A05D-972940260238}"/>
              </a:ext>
            </a:extLst>
          </p:cNvPr>
          <p:cNvSpPr>
            <a:spLocks noGrp="1"/>
          </p:cNvSpPr>
          <p:nvPr>
            <p:ph idx="1"/>
          </p:nvPr>
        </p:nvSpPr>
        <p:spPr>
          <a:xfrm>
            <a:off x="1653363" y="2176271"/>
            <a:ext cx="9367204" cy="4448463"/>
          </a:xfrm>
        </p:spPr>
        <p:txBody>
          <a:bodyPr anchor="t">
            <a:normAutofit/>
          </a:bodyPr>
          <a:lstStyle/>
          <a:p>
            <a:pPr defTabSz="457203">
              <a:defRPr/>
            </a:pPr>
            <a:r>
              <a:rPr lang="en-US" dirty="0"/>
              <a:t>Laws Specific to Libraries</a:t>
            </a:r>
          </a:p>
          <a:p>
            <a:pPr marL="742955" lvl="1" indent="-285752" defTabSz="457203">
              <a:spcBef>
                <a:spcPts val="1000"/>
              </a:spcBef>
              <a:defRPr/>
            </a:pPr>
            <a:r>
              <a:rPr lang="en-US" sz="2800" dirty="0"/>
              <a:t>Organization/Officers</a:t>
            </a:r>
          </a:p>
          <a:p>
            <a:pPr marL="742955" lvl="1" indent="-285752" defTabSz="457203">
              <a:spcBef>
                <a:spcPts val="1000"/>
              </a:spcBef>
              <a:defRPr/>
            </a:pPr>
            <a:r>
              <a:rPr lang="en-US" sz="2800" dirty="0"/>
              <a:t>Powers of Board</a:t>
            </a:r>
          </a:p>
          <a:p>
            <a:pPr marL="742955" lvl="1" indent="-285752" defTabSz="457203">
              <a:spcBef>
                <a:spcPts val="1000"/>
              </a:spcBef>
              <a:defRPr/>
            </a:pPr>
            <a:r>
              <a:rPr lang="en-US" sz="2800" dirty="0"/>
              <a:t>Autonomy/Role of the Mayor</a:t>
            </a:r>
          </a:p>
          <a:p>
            <a:pPr marL="742955" lvl="1" indent="-285752" defTabSz="457203">
              <a:spcBef>
                <a:spcPts val="1000"/>
              </a:spcBef>
              <a:defRPr/>
            </a:pPr>
            <a:r>
              <a:rPr lang="en-US" sz="2800" dirty="0"/>
              <a:t>Funding</a:t>
            </a:r>
          </a:p>
          <a:p>
            <a:pPr marL="742955" lvl="1" indent="-285752" defTabSz="457203">
              <a:spcBef>
                <a:spcPts val="1000"/>
              </a:spcBef>
              <a:defRPr/>
            </a:pPr>
            <a:r>
              <a:rPr lang="en-US" sz="2800" dirty="0"/>
              <a:t>Eligible vs Ineligible Costs</a:t>
            </a:r>
          </a:p>
          <a:p>
            <a:pPr marL="742955" lvl="1" indent="-285752" defTabSz="457203">
              <a:spcBef>
                <a:spcPts val="1000"/>
              </a:spcBef>
              <a:defRPr/>
            </a:pPr>
            <a:r>
              <a:rPr lang="en-US" sz="2800" dirty="0"/>
              <a:t>Excess Funds</a:t>
            </a:r>
          </a:p>
          <a:p>
            <a:pPr marL="742955" lvl="1" indent="-285752" defTabSz="457203">
              <a:spcBef>
                <a:spcPts val="1000"/>
              </a:spcBef>
              <a:defRPr/>
            </a:pPr>
            <a:r>
              <a:rPr lang="en-US" sz="2800" dirty="0"/>
              <a:t>Confidentiality of Library Records Act</a:t>
            </a:r>
          </a:p>
          <a:p>
            <a:endParaRPr lang="en-US" sz="2400" dirty="0"/>
          </a:p>
        </p:txBody>
      </p:sp>
    </p:spTree>
    <p:extLst>
      <p:ext uri="{BB962C8B-B14F-4D97-AF65-F5344CB8AC3E}">
        <p14:creationId xmlns:p14="http://schemas.microsoft.com/office/powerpoint/2010/main" val="31945178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B8160-3ACE-4FAF-B1EF-B2A52097F146}"/>
              </a:ext>
            </a:extLst>
          </p:cNvPr>
          <p:cNvSpPr>
            <a:spLocks noGrp="1"/>
          </p:cNvSpPr>
          <p:nvPr>
            <p:ph type="title"/>
          </p:nvPr>
        </p:nvSpPr>
        <p:spPr>
          <a:xfrm>
            <a:off x="1653363" y="365760"/>
            <a:ext cx="9367203" cy="1188720"/>
          </a:xfrm>
        </p:spPr>
        <p:txBody>
          <a:bodyPr rtlCol="0">
            <a:normAutofit/>
          </a:bodyPr>
          <a:lstStyle/>
          <a:p>
            <a:pPr defTabSz="457203">
              <a:defRPr/>
            </a:pPr>
            <a:r>
              <a:rPr lang="en-US" sz="3700"/>
              <a:t>Insurance	</a:t>
            </a:r>
            <a:br>
              <a:rPr lang="en-US" sz="3700"/>
            </a:br>
            <a:endParaRPr lang="en-US" sz="370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9A77E5D-7234-4288-8BDE-C95F257F869B}"/>
              </a:ext>
            </a:extLst>
          </p:cNvPr>
          <p:cNvSpPr>
            <a:spLocks noGrp="1"/>
          </p:cNvSpPr>
          <p:nvPr>
            <p:ph idx="1"/>
          </p:nvPr>
        </p:nvSpPr>
        <p:spPr>
          <a:xfrm>
            <a:off x="1396181" y="2176271"/>
            <a:ext cx="9624386" cy="4545203"/>
          </a:xfrm>
        </p:spPr>
        <p:txBody>
          <a:bodyPr rtlCol="0" anchor="t">
            <a:noAutofit/>
          </a:bodyPr>
          <a:lstStyle/>
          <a:p>
            <a:pPr defTabSz="457203">
              <a:defRPr/>
            </a:pPr>
            <a:r>
              <a:rPr lang="en-US" dirty="0"/>
              <a:t>Employment Practices Liability Insurance (aka D&amp;O insurance)</a:t>
            </a:r>
          </a:p>
          <a:p>
            <a:pPr defTabSz="457203">
              <a:defRPr/>
            </a:pPr>
            <a:r>
              <a:rPr lang="en-US" dirty="0"/>
              <a:t>Liability Insurance</a:t>
            </a:r>
          </a:p>
          <a:p>
            <a:pPr defTabSz="457203">
              <a:defRPr/>
            </a:pPr>
            <a:r>
              <a:rPr lang="en-US" dirty="0"/>
              <a:t>Hazard Insurance</a:t>
            </a:r>
          </a:p>
          <a:p>
            <a:pPr marL="800103" lvl="1" indent="-342900" defTabSz="457203">
              <a:spcBef>
                <a:spcPts val="1000"/>
              </a:spcBef>
              <a:defRPr/>
            </a:pPr>
            <a:r>
              <a:rPr lang="en-US" sz="2800" dirty="0"/>
              <a:t>Contents covered for replacement value</a:t>
            </a:r>
          </a:p>
          <a:p>
            <a:pPr defTabSz="457203">
              <a:defRPr/>
            </a:pPr>
            <a:r>
              <a:rPr lang="en-US" dirty="0"/>
              <a:t>Worker’s Compensation Insurance</a:t>
            </a:r>
          </a:p>
          <a:p>
            <a:pPr marL="800103" lvl="1" indent="-342900" defTabSz="457203">
              <a:spcBef>
                <a:spcPts val="1000"/>
              </a:spcBef>
              <a:defRPr/>
            </a:pPr>
            <a:r>
              <a:rPr lang="en-US" sz="2800" dirty="0"/>
              <a:t>If in a JIF what is your retention?</a:t>
            </a:r>
          </a:p>
          <a:p>
            <a:pPr defTabSz="457203">
              <a:defRPr/>
            </a:pPr>
            <a:r>
              <a:rPr lang="en-US" dirty="0"/>
              <a:t>Unemployment Insurance</a:t>
            </a:r>
          </a:p>
          <a:p>
            <a:pPr marL="800103" lvl="1" indent="-342900" defTabSz="457203">
              <a:spcBef>
                <a:spcPts val="1000"/>
              </a:spcBef>
              <a:defRPr/>
            </a:pPr>
            <a:r>
              <a:rPr lang="en-US" sz="2800" dirty="0"/>
              <a:t>If you don’t have it, the state will bill you for benefits paid</a:t>
            </a:r>
          </a:p>
        </p:txBody>
      </p:sp>
      <p:sp>
        <p:nvSpPr>
          <p:cNvPr id="4" name="Slide Number Placeholder 3">
            <a:extLst>
              <a:ext uri="{FF2B5EF4-FFF2-40B4-BE49-F238E27FC236}">
                <a16:creationId xmlns:a16="http://schemas.microsoft.com/office/drawing/2014/main" id="{366D1F94-A7CD-4B18-BB92-5BAFF0B1C3D4}"/>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82EB0B30-A2EA-435D-A8BB-D4D8D996AA78}" type="slidenum">
              <a:rPr lang="en-US" altLang="en-US">
                <a:solidFill>
                  <a:schemeClr val="tx1">
                    <a:alpha val="80000"/>
                  </a:schemeClr>
                </a:solidFill>
              </a:rPr>
              <a:pPr>
                <a:spcAft>
                  <a:spcPts val="600"/>
                </a:spcAft>
              </a:pPr>
              <a:t>40</a:t>
            </a:fld>
            <a:endParaRPr lang="en-US" altLang="en-US">
              <a:solidFill>
                <a:schemeClr val="tx1">
                  <a:alpha val="80000"/>
                </a:schemeClr>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C091D-D04A-459D-8813-6BD7B19930F6}"/>
              </a:ext>
            </a:extLst>
          </p:cNvPr>
          <p:cNvSpPr>
            <a:spLocks noGrp="1"/>
          </p:cNvSpPr>
          <p:nvPr>
            <p:ph type="title"/>
          </p:nvPr>
        </p:nvSpPr>
        <p:spPr>
          <a:xfrm>
            <a:off x="1653363" y="365760"/>
            <a:ext cx="9367203" cy="1188720"/>
          </a:xfrm>
        </p:spPr>
        <p:txBody>
          <a:bodyPr rtlCol="0">
            <a:normAutofit/>
          </a:bodyPr>
          <a:lstStyle/>
          <a:p>
            <a:pPr defTabSz="457203">
              <a:defRPr/>
            </a:pPr>
            <a:r>
              <a:rPr lang="en-US"/>
              <a:t>Patron Behavior Policy</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60C1FCD-5025-419D-B47D-04D9F6148400}"/>
              </a:ext>
            </a:extLst>
          </p:cNvPr>
          <p:cNvSpPr>
            <a:spLocks noGrp="1"/>
          </p:cNvSpPr>
          <p:nvPr>
            <p:ph idx="1"/>
          </p:nvPr>
        </p:nvSpPr>
        <p:spPr>
          <a:xfrm>
            <a:off x="1324947" y="2176272"/>
            <a:ext cx="9695620" cy="4041648"/>
          </a:xfrm>
        </p:spPr>
        <p:txBody>
          <a:bodyPr rtlCol="0" anchor="t">
            <a:normAutofit/>
          </a:bodyPr>
          <a:lstStyle/>
          <a:p>
            <a:pPr defTabSz="457203">
              <a:defRPr/>
            </a:pPr>
            <a:r>
              <a:rPr lang="en-US" sz="3200" dirty="0"/>
              <a:t>Spell out in detail what behavior is unacceptable</a:t>
            </a:r>
          </a:p>
          <a:p>
            <a:pPr defTabSz="457203">
              <a:defRPr/>
            </a:pPr>
            <a:r>
              <a:rPr lang="en-US" sz="3200" dirty="0"/>
              <a:t>Detail under what circumstances the patron will be asked to leave the premises/have library privileges suspended/revoked</a:t>
            </a:r>
          </a:p>
          <a:p>
            <a:pPr defTabSz="457203">
              <a:defRPr/>
            </a:pPr>
            <a:r>
              <a:rPr lang="en-US" sz="3200" dirty="0"/>
              <a:t>Must provide for due process – patron must have the right to appeal suspension/revocation</a:t>
            </a:r>
          </a:p>
        </p:txBody>
      </p:sp>
      <p:sp>
        <p:nvSpPr>
          <p:cNvPr id="4" name="Slide Number Placeholder 3">
            <a:extLst>
              <a:ext uri="{FF2B5EF4-FFF2-40B4-BE49-F238E27FC236}">
                <a16:creationId xmlns:a16="http://schemas.microsoft.com/office/drawing/2014/main" id="{DA46F3B0-8F07-419F-BB02-E47A92261080}"/>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3DE8547D-B710-40AD-8EDD-CAEDE333F896}" type="slidenum">
              <a:rPr lang="en-US" altLang="en-US">
                <a:solidFill>
                  <a:schemeClr val="tx1">
                    <a:alpha val="80000"/>
                  </a:schemeClr>
                </a:solidFill>
              </a:rPr>
              <a:pPr>
                <a:spcAft>
                  <a:spcPts val="600"/>
                </a:spcAft>
              </a:pPr>
              <a:t>41</a:t>
            </a:fld>
            <a:endParaRPr lang="en-US" altLang="en-US">
              <a:solidFill>
                <a:schemeClr val="tx1">
                  <a:alpha val="80000"/>
                </a:schemeClr>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AE554-4C87-433F-81C5-95A947FBE553}"/>
              </a:ext>
            </a:extLst>
          </p:cNvPr>
          <p:cNvSpPr>
            <a:spLocks noGrp="1"/>
          </p:cNvSpPr>
          <p:nvPr>
            <p:ph type="title"/>
          </p:nvPr>
        </p:nvSpPr>
        <p:spPr>
          <a:xfrm>
            <a:off x="1653363" y="365760"/>
            <a:ext cx="9367203" cy="1188720"/>
          </a:xfrm>
        </p:spPr>
        <p:txBody>
          <a:bodyPr rtlCol="0">
            <a:normAutofit/>
          </a:bodyPr>
          <a:lstStyle/>
          <a:p>
            <a:pPr defTabSz="457203">
              <a:defRPr/>
            </a:pPr>
            <a:r>
              <a:rPr lang="en-US"/>
              <a:t>Other Policies</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EAACF3A-3D96-4E28-84C9-C695018836BE}"/>
              </a:ext>
            </a:extLst>
          </p:cNvPr>
          <p:cNvSpPr>
            <a:spLocks noGrp="1"/>
          </p:cNvSpPr>
          <p:nvPr>
            <p:ph idx="1"/>
          </p:nvPr>
        </p:nvSpPr>
        <p:spPr>
          <a:xfrm>
            <a:off x="1653363" y="2176272"/>
            <a:ext cx="9367204" cy="4041648"/>
          </a:xfrm>
        </p:spPr>
        <p:txBody>
          <a:bodyPr rtlCol="0" anchor="t">
            <a:normAutofit/>
          </a:bodyPr>
          <a:lstStyle/>
          <a:p>
            <a:pPr defTabSz="457203">
              <a:defRPr/>
            </a:pPr>
            <a:r>
              <a:rPr lang="en-US" sz="3200" dirty="0"/>
              <a:t>Unattended Children</a:t>
            </a:r>
          </a:p>
          <a:p>
            <a:pPr defTabSz="457203">
              <a:defRPr/>
            </a:pPr>
            <a:r>
              <a:rPr lang="en-US" sz="3200" dirty="0"/>
              <a:t>Internet Use</a:t>
            </a:r>
          </a:p>
          <a:p>
            <a:pPr defTabSz="457203">
              <a:defRPr/>
            </a:pPr>
            <a:r>
              <a:rPr lang="en-US" sz="3200" dirty="0"/>
              <a:t>Community Room Policy</a:t>
            </a:r>
          </a:p>
          <a:p>
            <a:pPr defTabSz="457203">
              <a:defRPr/>
            </a:pPr>
            <a:r>
              <a:rPr lang="en-US" sz="3200" dirty="0"/>
              <a:t>Cash </a:t>
            </a:r>
            <a:r>
              <a:rPr lang="en-US" sz="3200"/>
              <a:t>Management Policy </a:t>
            </a:r>
          </a:p>
          <a:p>
            <a:pPr defTabSz="457203">
              <a:defRPr/>
            </a:pPr>
            <a:r>
              <a:rPr lang="en-US" sz="3200"/>
              <a:t>Anti-Harassment</a:t>
            </a:r>
            <a:r>
              <a:rPr lang="en-US" sz="3200" dirty="0"/>
              <a:t>/Sexual Harassment Policy</a:t>
            </a:r>
          </a:p>
          <a:p>
            <a:pPr marL="914403" lvl="1" indent="-457200" defTabSz="457203">
              <a:spcBef>
                <a:spcPts val="1000"/>
              </a:spcBef>
              <a:defRPr/>
            </a:pPr>
            <a:r>
              <a:rPr lang="en-US" sz="3200" dirty="0"/>
              <a:t>Recommend annual or biennial training</a:t>
            </a:r>
          </a:p>
          <a:p>
            <a:pPr marL="914403" lvl="1" indent="-457200" defTabSz="457203">
              <a:spcBef>
                <a:spcPts val="1000"/>
              </a:spcBef>
              <a:defRPr/>
            </a:pPr>
            <a:r>
              <a:rPr lang="en-US" sz="3200" dirty="0"/>
              <a:t>Contact NJ Division on Civil Rights</a:t>
            </a:r>
          </a:p>
        </p:txBody>
      </p:sp>
      <p:sp>
        <p:nvSpPr>
          <p:cNvPr id="4" name="Slide Number Placeholder 3">
            <a:extLst>
              <a:ext uri="{FF2B5EF4-FFF2-40B4-BE49-F238E27FC236}">
                <a16:creationId xmlns:a16="http://schemas.microsoft.com/office/drawing/2014/main" id="{C14B66F0-01FC-4645-B87E-040F860847F6}"/>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78F520D4-A7D3-4F8B-9DD8-EB1826043F12}" type="slidenum">
              <a:rPr lang="en-US" altLang="en-US">
                <a:solidFill>
                  <a:schemeClr val="tx1">
                    <a:alpha val="80000"/>
                  </a:schemeClr>
                </a:solidFill>
              </a:rPr>
              <a:pPr>
                <a:spcAft>
                  <a:spcPts val="600"/>
                </a:spcAft>
              </a:pPr>
              <a:t>42</a:t>
            </a:fld>
            <a:endParaRPr lang="en-US" altLang="en-US">
              <a:solidFill>
                <a:schemeClr val="tx1">
                  <a:alpha val="80000"/>
                </a:schemeClr>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DA85D-80F8-432C-95F9-4239A7B5798E}"/>
              </a:ext>
            </a:extLst>
          </p:cNvPr>
          <p:cNvSpPr>
            <a:spLocks noGrp="1"/>
          </p:cNvSpPr>
          <p:nvPr>
            <p:ph type="title"/>
          </p:nvPr>
        </p:nvSpPr>
        <p:spPr>
          <a:xfrm>
            <a:off x="1653363" y="365760"/>
            <a:ext cx="9367203" cy="1188720"/>
          </a:xfrm>
        </p:spPr>
        <p:txBody>
          <a:bodyPr rtlCol="0">
            <a:normAutofit/>
          </a:bodyPr>
          <a:lstStyle/>
          <a:p>
            <a:pPr defTabSz="457203">
              <a:defRPr/>
            </a:pPr>
            <a:r>
              <a:rPr lang="en-US"/>
              <a:t>Friends of the Library</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121C4F7-67BD-48E4-84CA-CCEB6C8666DD}"/>
              </a:ext>
            </a:extLst>
          </p:cNvPr>
          <p:cNvSpPr>
            <a:spLocks noGrp="1"/>
          </p:cNvSpPr>
          <p:nvPr>
            <p:ph idx="1"/>
          </p:nvPr>
        </p:nvSpPr>
        <p:spPr>
          <a:xfrm>
            <a:off x="1042219" y="2176272"/>
            <a:ext cx="9978348" cy="4041648"/>
          </a:xfrm>
        </p:spPr>
        <p:txBody>
          <a:bodyPr rtlCol="0" anchor="t">
            <a:noAutofit/>
          </a:bodyPr>
          <a:lstStyle/>
          <a:p>
            <a:pPr defTabSz="457203">
              <a:defRPr/>
            </a:pPr>
            <a:r>
              <a:rPr lang="en-US" dirty="0"/>
              <a:t>Non-profit corporation</a:t>
            </a:r>
          </a:p>
          <a:p>
            <a:pPr defTabSz="457203">
              <a:defRPr/>
            </a:pPr>
            <a:r>
              <a:rPr lang="en-US" dirty="0"/>
              <a:t>Purpose is to assist the public library</a:t>
            </a:r>
          </a:p>
          <a:p>
            <a:pPr defTabSz="457203">
              <a:defRPr/>
            </a:pPr>
            <a:r>
              <a:rPr lang="en-US" dirty="0"/>
              <a:t>501(c)(3)</a:t>
            </a:r>
          </a:p>
          <a:p>
            <a:pPr marL="800103" lvl="1" indent="-342900" defTabSz="457203">
              <a:spcBef>
                <a:spcPts val="1000"/>
              </a:spcBef>
              <a:defRPr/>
            </a:pPr>
            <a:r>
              <a:rPr lang="en-US" dirty="0"/>
              <a:t>Tax Exempt; Donations tax deductible</a:t>
            </a:r>
          </a:p>
          <a:p>
            <a:pPr defTabSz="457203">
              <a:defRPr/>
            </a:pPr>
            <a:r>
              <a:rPr lang="en-US" dirty="0"/>
              <a:t>Friends do not run the Library</a:t>
            </a:r>
          </a:p>
          <a:p>
            <a:pPr defTabSz="457203">
              <a:defRPr/>
            </a:pPr>
            <a:r>
              <a:rPr lang="en-US" dirty="0"/>
              <a:t>Friends raise funds to augment the Library budget</a:t>
            </a:r>
          </a:p>
          <a:p>
            <a:pPr defTabSz="457203">
              <a:defRPr/>
            </a:pPr>
            <a:r>
              <a:rPr lang="en-US" dirty="0"/>
              <a:t>Friends are </a:t>
            </a:r>
            <a:r>
              <a:rPr lang="en-US" u="sng" dirty="0"/>
              <a:t>not</a:t>
            </a:r>
            <a:r>
              <a:rPr lang="en-US" dirty="0"/>
              <a:t> covered by Local Public Contracts Law</a:t>
            </a:r>
          </a:p>
          <a:p>
            <a:pPr marL="800103" lvl="1" indent="-342900" defTabSz="457203">
              <a:spcBef>
                <a:spcPts val="1000"/>
              </a:spcBef>
              <a:defRPr/>
            </a:pPr>
            <a:r>
              <a:rPr lang="en-US" dirty="0"/>
              <a:t>May buy items and donate them to the Library</a:t>
            </a:r>
          </a:p>
        </p:txBody>
      </p:sp>
      <p:sp>
        <p:nvSpPr>
          <p:cNvPr id="4" name="Slide Number Placeholder 3">
            <a:extLst>
              <a:ext uri="{FF2B5EF4-FFF2-40B4-BE49-F238E27FC236}">
                <a16:creationId xmlns:a16="http://schemas.microsoft.com/office/drawing/2014/main" id="{8E059E8E-6178-48C6-93B9-0982E6E2DFAD}"/>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42B1F263-ABFC-4378-B10B-FA612A7AC5BF}" type="slidenum">
              <a:rPr lang="en-US" altLang="en-US">
                <a:solidFill>
                  <a:schemeClr val="tx1">
                    <a:alpha val="80000"/>
                  </a:schemeClr>
                </a:solidFill>
              </a:rPr>
              <a:pPr>
                <a:spcAft>
                  <a:spcPts val="600"/>
                </a:spcAft>
              </a:pPr>
              <a:t>43</a:t>
            </a:fld>
            <a:endParaRPr lang="en-US" altLang="en-US">
              <a:solidFill>
                <a:schemeClr val="tx1">
                  <a:alpha val="80000"/>
                </a:schemeClr>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B3538-05CA-42B8-8F59-2891B269FA15}"/>
              </a:ext>
            </a:extLst>
          </p:cNvPr>
          <p:cNvSpPr>
            <a:spLocks noGrp="1"/>
          </p:cNvSpPr>
          <p:nvPr>
            <p:ph type="title"/>
          </p:nvPr>
        </p:nvSpPr>
        <p:spPr>
          <a:xfrm>
            <a:off x="1653363" y="365760"/>
            <a:ext cx="9367203" cy="1188720"/>
          </a:xfrm>
        </p:spPr>
        <p:txBody>
          <a:bodyPr rtlCol="0">
            <a:normAutofit/>
          </a:bodyPr>
          <a:lstStyle/>
          <a:p>
            <a:pPr defTabSz="457203">
              <a:defRPr/>
            </a:pPr>
            <a:r>
              <a:rPr lang="en-US" sz="3700"/>
              <a:t>Role of the Director</a:t>
            </a:r>
            <a:br>
              <a:rPr lang="en-US" sz="3700"/>
            </a:br>
            <a:endParaRPr lang="en-US" sz="370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96703CC-DFE2-482A-9187-82AD3FACA21F}"/>
              </a:ext>
            </a:extLst>
          </p:cNvPr>
          <p:cNvSpPr>
            <a:spLocks noGrp="1"/>
          </p:cNvSpPr>
          <p:nvPr>
            <p:ph idx="1"/>
          </p:nvPr>
        </p:nvSpPr>
        <p:spPr>
          <a:xfrm>
            <a:off x="1147665" y="2176272"/>
            <a:ext cx="9872902" cy="4041648"/>
          </a:xfrm>
        </p:spPr>
        <p:txBody>
          <a:bodyPr rtlCol="0" anchor="t">
            <a:normAutofit/>
          </a:bodyPr>
          <a:lstStyle/>
          <a:p>
            <a:pPr defTabSz="457203">
              <a:defRPr/>
            </a:pPr>
            <a:r>
              <a:rPr lang="en-US" sz="3200" dirty="0"/>
              <a:t>Director is Library’s CEO</a:t>
            </a:r>
          </a:p>
          <a:p>
            <a:pPr marL="800103" lvl="1" indent="-342900" defTabSz="457203">
              <a:spcBef>
                <a:spcPts val="1000"/>
              </a:spcBef>
              <a:defRPr/>
            </a:pPr>
            <a:r>
              <a:rPr lang="en-US" sz="3200" dirty="0"/>
              <a:t>Manages and directs the operations of a free public library (Civil Service Job Description)</a:t>
            </a:r>
          </a:p>
          <a:p>
            <a:pPr defTabSz="457203">
              <a:defRPr/>
            </a:pPr>
            <a:r>
              <a:rPr lang="en-US" sz="3200" dirty="0"/>
              <a:t>Board has hiring authority – but may delegate this to the Director; otherwise Director should</a:t>
            </a:r>
          </a:p>
          <a:p>
            <a:pPr marL="800103" lvl="1" indent="-342900" defTabSz="457203">
              <a:spcBef>
                <a:spcPts val="1000"/>
              </a:spcBef>
              <a:defRPr/>
            </a:pPr>
            <a:r>
              <a:rPr lang="en-US" sz="3200" dirty="0"/>
              <a:t>Identify the need for a position</a:t>
            </a:r>
          </a:p>
          <a:p>
            <a:pPr marL="800103" lvl="1" indent="-342900" defTabSz="457203">
              <a:spcBef>
                <a:spcPts val="1000"/>
              </a:spcBef>
              <a:defRPr/>
            </a:pPr>
            <a:r>
              <a:rPr lang="en-US" sz="3200" dirty="0"/>
              <a:t>Interview candidates and recommend hire</a:t>
            </a:r>
          </a:p>
          <a:p>
            <a:pPr marL="342903" indent="-342903" defTabSz="457203">
              <a:buFont typeface="Wingdings 3" charset="2"/>
              <a:buChar char=""/>
              <a:defRPr/>
            </a:pPr>
            <a:endParaRPr lang="en-US" sz="2400" dirty="0"/>
          </a:p>
        </p:txBody>
      </p:sp>
      <p:sp>
        <p:nvSpPr>
          <p:cNvPr id="4" name="Slide Number Placeholder 3">
            <a:extLst>
              <a:ext uri="{FF2B5EF4-FFF2-40B4-BE49-F238E27FC236}">
                <a16:creationId xmlns:a16="http://schemas.microsoft.com/office/drawing/2014/main" id="{08AC91DD-2F26-40F2-B35B-BB940CC82BA3}"/>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D48E6206-CEAE-4928-95E2-2E4138316B25}" type="slidenum">
              <a:rPr lang="en-US" altLang="en-US">
                <a:solidFill>
                  <a:schemeClr val="tx1">
                    <a:alpha val="80000"/>
                  </a:schemeClr>
                </a:solidFill>
              </a:rPr>
              <a:pPr>
                <a:spcAft>
                  <a:spcPts val="600"/>
                </a:spcAft>
              </a:pPr>
              <a:t>44</a:t>
            </a:fld>
            <a:endParaRPr lang="en-US" altLang="en-US">
              <a:solidFill>
                <a:schemeClr val="tx1">
                  <a:alpha val="80000"/>
                </a:schemeClr>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F7B48-B502-4D8E-83A4-A53D713932F9}"/>
              </a:ext>
            </a:extLst>
          </p:cNvPr>
          <p:cNvSpPr>
            <a:spLocks noGrp="1"/>
          </p:cNvSpPr>
          <p:nvPr>
            <p:ph type="title"/>
          </p:nvPr>
        </p:nvSpPr>
        <p:spPr>
          <a:xfrm>
            <a:off x="1653363" y="365760"/>
            <a:ext cx="9367203" cy="1188720"/>
          </a:xfrm>
        </p:spPr>
        <p:txBody>
          <a:bodyPr rtlCol="0">
            <a:normAutofit/>
          </a:bodyPr>
          <a:lstStyle/>
          <a:p>
            <a:pPr defTabSz="457203">
              <a:defRPr/>
            </a:pPr>
            <a:r>
              <a:rPr lang="en-US" sz="3700" dirty="0"/>
              <a:t>Role of the Director</a:t>
            </a:r>
            <a:br>
              <a:rPr lang="en-US" sz="3700" dirty="0"/>
            </a:br>
            <a:endParaRPr lang="en-US" sz="3700" dirty="0"/>
          </a:p>
        </p:txBody>
      </p:sp>
      <p:sp>
        <p:nvSpPr>
          <p:cNvPr id="72" name="Freeform: Shape 71">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73">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723" name="Content Placeholder 2">
            <a:extLst>
              <a:ext uri="{FF2B5EF4-FFF2-40B4-BE49-F238E27FC236}">
                <a16:creationId xmlns:a16="http://schemas.microsoft.com/office/drawing/2014/main" id="{B7173DA3-B829-4602-8D1E-15D65A0ABF5C}"/>
              </a:ext>
            </a:extLst>
          </p:cNvPr>
          <p:cNvSpPr>
            <a:spLocks noGrp="1"/>
          </p:cNvSpPr>
          <p:nvPr>
            <p:ph idx="1"/>
          </p:nvPr>
        </p:nvSpPr>
        <p:spPr>
          <a:xfrm>
            <a:off x="1653363" y="2176272"/>
            <a:ext cx="9367204" cy="4041648"/>
          </a:xfrm>
        </p:spPr>
        <p:txBody>
          <a:bodyPr rtlCol="0" anchor="t">
            <a:normAutofit/>
          </a:bodyPr>
          <a:lstStyle/>
          <a:p>
            <a:pPr defTabSz="457203">
              <a:defRPr/>
            </a:pPr>
            <a:r>
              <a:rPr lang="en-US" altLang="en-US" sz="3200" dirty="0"/>
              <a:t>Trustees should not talk to staff about Library Operations</a:t>
            </a:r>
          </a:p>
          <a:p>
            <a:pPr marL="800103" lvl="1" indent="-342900" defTabSz="457203">
              <a:spcBef>
                <a:spcPts val="1000"/>
              </a:spcBef>
              <a:defRPr/>
            </a:pPr>
            <a:r>
              <a:rPr lang="en-US" altLang="en-US" sz="3200" dirty="0"/>
              <a:t>Staff communicates with the Director and the Director communicates with Trustees</a:t>
            </a:r>
          </a:p>
          <a:p>
            <a:pPr defTabSz="457203">
              <a:defRPr/>
            </a:pPr>
            <a:r>
              <a:rPr lang="en-US" altLang="en-US" sz="3200" dirty="0"/>
              <a:t>Establish Job Description/Goals for the Director</a:t>
            </a:r>
          </a:p>
          <a:p>
            <a:pPr defTabSz="457203">
              <a:defRPr/>
            </a:pPr>
            <a:r>
              <a:rPr lang="en-US" altLang="en-US" sz="3200" dirty="0"/>
              <a:t>Performance Evaluations</a:t>
            </a:r>
          </a:p>
          <a:p>
            <a:pPr marL="342903" indent="-342903" defTabSz="457203">
              <a:buFont typeface="Wingdings 3" charset="2"/>
              <a:buChar char=""/>
              <a:defRPr/>
            </a:pPr>
            <a:endParaRPr lang="en-US" altLang="en-US" sz="2400" dirty="0"/>
          </a:p>
        </p:txBody>
      </p:sp>
      <p:sp>
        <p:nvSpPr>
          <p:cNvPr id="4" name="Slide Number Placeholder 3">
            <a:extLst>
              <a:ext uri="{FF2B5EF4-FFF2-40B4-BE49-F238E27FC236}">
                <a16:creationId xmlns:a16="http://schemas.microsoft.com/office/drawing/2014/main" id="{4131385B-ECC0-472C-B8C4-CDBD329284E1}"/>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9ADEDA7B-BBA1-4287-8E87-9DFE2AF785B7}" type="slidenum">
              <a:rPr lang="en-US" altLang="en-US">
                <a:solidFill>
                  <a:schemeClr val="tx1">
                    <a:alpha val="80000"/>
                  </a:schemeClr>
                </a:solidFill>
              </a:rPr>
              <a:pPr>
                <a:spcAft>
                  <a:spcPts val="600"/>
                </a:spcAft>
              </a:pPr>
              <a:t>45</a:t>
            </a:fld>
            <a:endParaRPr lang="en-US" altLang="en-US">
              <a:solidFill>
                <a:schemeClr val="tx1">
                  <a:alpha val="80000"/>
                </a:schemeClr>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2D9-D3CD-4FF4-B7F9-CFA290273CC4}"/>
              </a:ext>
            </a:extLst>
          </p:cNvPr>
          <p:cNvSpPr>
            <a:spLocks noGrp="1"/>
          </p:cNvSpPr>
          <p:nvPr>
            <p:ph type="title"/>
          </p:nvPr>
        </p:nvSpPr>
        <p:spPr>
          <a:xfrm>
            <a:off x="1524000" y="2481943"/>
            <a:ext cx="9144000" cy="1408922"/>
          </a:xfrm>
        </p:spPr>
        <p:txBody>
          <a:bodyPr vert="horz" lIns="91440" tIns="45720" rIns="91440" bIns="45720" rtlCol="0" anchor="t">
            <a:normAutofit/>
          </a:bodyPr>
          <a:lstStyle/>
          <a:p>
            <a:r>
              <a:rPr lang="en-US" sz="6700" kern="1200">
                <a:solidFill>
                  <a:schemeClr val="tx1"/>
                </a:solidFill>
                <a:latin typeface="+mj-lt"/>
                <a:ea typeface="+mj-ea"/>
                <a:cs typeface="+mj-cs"/>
              </a:rPr>
              <a:t>Questions???</a:t>
            </a:r>
            <a:endParaRPr lang="en-US" sz="4800" kern="1200" dirty="0">
              <a:solidFill>
                <a:schemeClr val="tx1"/>
              </a:solidFill>
              <a:latin typeface="+mj-lt"/>
              <a:ea typeface="+mj-ea"/>
              <a:cs typeface="+mj-cs"/>
            </a:endParaRPr>
          </a:p>
        </p:txBody>
      </p:sp>
      <p:sp>
        <p:nvSpPr>
          <p:cNvPr id="15"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8" name="Freeform: Shape 11">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4"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02101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B5563E-70DC-4407-A29C-201F2598406E}"/>
              </a:ext>
            </a:extLst>
          </p:cNvPr>
          <p:cNvSpPr>
            <a:spLocks noGrp="1"/>
          </p:cNvSpPr>
          <p:nvPr>
            <p:ph type="ctrTitle"/>
          </p:nvPr>
        </p:nvSpPr>
        <p:spPr>
          <a:xfrm>
            <a:off x="370935" y="1655286"/>
            <a:ext cx="5079370" cy="2610042"/>
          </a:xfrm>
        </p:spPr>
        <p:txBody>
          <a:bodyPr rtlCol="0" anchor="ctr">
            <a:normAutofit/>
          </a:bodyPr>
          <a:lstStyle/>
          <a:p>
            <a:pPr algn="l" defTabSz="457203">
              <a:defRPr/>
            </a:pPr>
            <a:r>
              <a:rPr lang="en-US" sz="3400" dirty="0">
                <a:latin typeface="+mn-lt"/>
              </a:rPr>
              <a:t>Michael A. Cerone, Jr., Esq.</a:t>
            </a:r>
            <a:br>
              <a:rPr lang="en-US" sz="3400" dirty="0">
                <a:latin typeface="+mn-lt"/>
              </a:rPr>
            </a:br>
            <a:r>
              <a:rPr lang="en-US" sz="3400" dirty="0">
                <a:latin typeface="+mn-lt"/>
              </a:rPr>
              <a:t>1360 Clifton Avenue #288</a:t>
            </a:r>
            <a:br>
              <a:rPr lang="en-US" sz="3400" dirty="0">
                <a:latin typeface="+mn-lt"/>
              </a:rPr>
            </a:br>
            <a:r>
              <a:rPr lang="en-US" sz="3400" dirty="0">
                <a:latin typeface="+mn-lt"/>
              </a:rPr>
              <a:t>Clifton, NJ 07012</a:t>
            </a:r>
          </a:p>
        </p:txBody>
      </p:sp>
      <p:sp>
        <p:nvSpPr>
          <p:cNvPr id="5" name="Subtitle 4">
            <a:extLst>
              <a:ext uri="{FF2B5EF4-FFF2-40B4-BE49-F238E27FC236}">
                <a16:creationId xmlns:a16="http://schemas.microsoft.com/office/drawing/2014/main" id="{CDFDD4D7-80E2-44EE-9977-CF19E3F2D0E1}"/>
              </a:ext>
            </a:extLst>
          </p:cNvPr>
          <p:cNvSpPr>
            <a:spLocks noGrp="1"/>
          </p:cNvSpPr>
          <p:nvPr>
            <p:ph type="subTitle" idx="1"/>
          </p:nvPr>
        </p:nvSpPr>
        <p:spPr>
          <a:xfrm>
            <a:off x="265220" y="3947806"/>
            <a:ext cx="5532876" cy="766040"/>
          </a:xfrm>
        </p:spPr>
        <p:txBody>
          <a:bodyPr rtlCol="0">
            <a:noAutofit/>
          </a:bodyPr>
          <a:lstStyle/>
          <a:p>
            <a:pPr algn="l" defTabSz="457203">
              <a:defRPr/>
            </a:pPr>
            <a:r>
              <a:rPr lang="en-US" sz="2800" dirty="0"/>
              <a:t>Phone – 973-778-1601</a:t>
            </a:r>
          </a:p>
          <a:p>
            <a:pPr algn="l" defTabSz="457203">
              <a:spcBef>
                <a:spcPts val="0"/>
              </a:spcBef>
              <a:defRPr/>
            </a:pPr>
            <a:r>
              <a:rPr lang="en-US" sz="2800" dirty="0"/>
              <a:t>Email - </a:t>
            </a:r>
            <a:r>
              <a:rPr lang="en-US" sz="2800" b="1" dirty="0">
                <a:hlinkClick r:id="rId2"/>
              </a:rPr>
              <a:t>MACJRESQ@VERIZON.NET</a:t>
            </a:r>
            <a:r>
              <a:rPr lang="en-US" sz="2800" dirty="0"/>
              <a:t> </a:t>
            </a:r>
          </a:p>
        </p:txBody>
      </p:sp>
      <p:sp>
        <p:nvSpPr>
          <p:cNvPr id="73" name="Freeform: Shape 72">
            <a:extLst>
              <a:ext uri="{FF2B5EF4-FFF2-40B4-BE49-F238E27FC236}">
                <a16:creationId xmlns:a16="http://schemas.microsoft.com/office/drawing/2014/main" id="{F6EF57EF-D042-41D3-83E8-41A1FE6C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D00A59BB-A268-4F3E-9D41-CA265AF16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8132" name="Picture 2" descr="Thank You">
            <a:extLst>
              <a:ext uri="{FF2B5EF4-FFF2-40B4-BE49-F238E27FC236}">
                <a16:creationId xmlns:a16="http://schemas.microsoft.com/office/drawing/2014/main" id="{3024CF0C-C502-40B7-B825-F993104DBC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507579" y="2464158"/>
            <a:ext cx="5079371" cy="18666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Freeform: Shape 76">
            <a:extLst>
              <a:ext uri="{FF2B5EF4-FFF2-40B4-BE49-F238E27FC236}">
                <a16:creationId xmlns:a16="http://schemas.microsoft.com/office/drawing/2014/main" id="{63794DCE-9D34-40DF-AB3F-06DA8ACCD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Freeform: Shape 78">
            <a:extLst>
              <a:ext uri="{FF2B5EF4-FFF2-40B4-BE49-F238E27FC236}">
                <a16:creationId xmlns:a16="http://schemas.microsoft.com/office/drawing/2014/main" id="{45006452-918C-4282-A72C-C9692B669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3B07A-9BA8-4147-BEB7-449AD2D81CC8}"/>
              </a:ext>
            </a:extLst>
          </p:cNvPr>
          <p:cNvSpPr>
            <a:spLocks noGrp="1"/>
          </p:cNvSpPr>
          <p:nvPr>
            <p:ph type="title"/>
          </p:nvPr>
        </p:nvSpPr>
        <p:spPr>
          <a:xfrm>
            <a:off x="1653363" y="365760"/>
            <a:ext cx="9367203" cy="1188720"/>
          </a:xfrm>
        </p:spPr>
        <p:txBody>
          <a:bodyPr rtlCol="0">
            <a:normAutofit/>
          </a:bodyPr>
          <a:lstStyle/>
          <a:p>
            <a:pPr defTabSz="457203">
              <a:defRPr/>
            </a:pPr>
            <a:r>
              <a:rPr lang="en-US" dirty="0"/>
              <a:t>Road Map</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A56333C-CB8F-4482-92FC-5FC4F1853C94}"/>
              </a:ext>
            </a:extLst>
          </p:cNvPr>
          <p:cNvSpPr>
            <a:spLocks noGrp="1"/>
          </p:cNvSpPr>
          <p:nvPr>
            <p:ph idx="1"/>
          </p:nvPr>
        </p:nvSpPr>
        <p:spPr>
          <a:xfrm>
            <a:off x="1653363" y="1920239"/>
            <a:ext cx="9367204" cy="4801235"/>
          </a:xfrm>
        </p:spPr>
        <p:txBody>
          <a:bodyPr rtlCol="0" anchor="t">
            <a:normAutofit fontScale="92500" lnSpcReduction="20000"/>
          </a:bodyPr>
          <a:lstStyle/>
          <a:p>
            <a:pPr defTabSz="457203">
              <a:defRPr/>
            </a:pPr>
            <a:r>
              <a:rPr lang="en-US" sz="2600" dirty="0"/>
              <a:t>Statutes Applicable to all Public Entities</a:t>
            </a:r>
          </a:p>
          <a:p>
            <a:pPr marL="742955" lvl="1" indent="-285752" defTabSz="457203">
              <a:spcBef>
                <a:spcPts val="1000"/>
              </a:spcBef>
              <a:defRPr/>
            </a:pPr>
            <a:r>
              <a:rPr lang="en-US" sz="2600" dirty="0"/>
              <a:t>Open Public Meetings Act</a:t>
            </a:r>
          </a:p>
          <a:p>
            <a:pPr marL="742955" lvl="1" indent="-285752" defTabSz="457203">
              <a:spcBef>
                <a:spcPts val="1000"/>
              </a:spcBef>
              <a:defRPr/>
            </a:pPr>
            <a:r>
              <a:rPr lang="en-US" sz="2600" dirty="0"/>
              <a:t>Personnel/Civil Service</a:t>
            </a:r>
          </a:p>
          <a:p>
            <a:pPr marL="742955" lvl="1" indent="-285752" defTabSz="457203">
              <a:spcBef>
                <a:spcPts val="1000"/>
              </a:spcBef>
              <a:defRPr/>
            </a:pPr>
            <a:r>
              <a:rPr lang="en-US" sz="2600" dirty="0"/>
              <a:t>Paid Sick Leave Act</a:t>
            </a:r>
          </a:p>
          <a:p>
            <a:pPr marL="742955" lvl="1" indent="-285752" defTabSz="457203">
              <a:spcBef>
                <a:spcPts val="1000"/>
              </a:spcBef>
              <a:defRPr/>
            </a:pPr>
            <a:r>
              <a:rPr lang="en-US" sz="2600" dirty="0"/>
              <a:t>FMLA – Family and Medical Leave Act</a:t>
            </a:r>
          </a:p>
          <a:p>
            <a:pPr marL="742955" lvl="1" indent="-285752" defTabSz="457203">
              <a:spcBef>
                <a:spcPts val="1000"/>
              </a:spcBef>
              <a:defRPr/>
            </a:pPr>
            <a:r>
              <a:rPr lang="en-US" sz="2600" dirty="0"/>
              <a:t>Open Public Records Act</a:t>
            </a:r>
          </a:p>
          <a:p>
            <a:pPr defTabSz="457203">
              <a:defRPr/>
            </a:pPr>
            <a:r>
              <a:rPr lang="en-US" sz="2600" dirty="0"/>
              <a:t>Miscellaneous</a:t>
            </a:r>
          </a:p>
          <a:p>
            <a:pPr marL="742955" lvl="1" indent="-342903" defTabSz="457203">
              <a:spcBef>
                <a:spcPts val="1000"/>
              </a:spcBef>
              <a:defRPr/>
            </a:pPr>
            <a:r>
              <a:rPr lang="en-US" sz="2600" dirty="0"/>
              <a:t>Insurance</a:t>
            </a:r>
          </a:p>
          <a:p>
            <a:pPr marL="742955" lvl="1" indent="-342903" defTabSz="457203">
              <a:spcBef>
                <a:spcPts val="1000"/>
              </a:spcBef>
              <a:defRPr/>
            </a:pPr>
            <a:r>
              <a:rPr lang="en-US" sz="2600" dirty="0"/>
              <a:t>Library Policies</a:t>
            </a:r>
          </a:p>
          <a:p>
            <a:pPr marL="742955" lvl="1" indent="-342903" defTabSz="457203">
              <a:spcBef>
                <a:spcPts val="1000"/>
              </a:spcBef>
              <a:defRPr/>
            </a:pPr>
            <a:r>
              <a:rPr lang="en-US" sz="2600" dirty="0"/>
              <a:t>Friends of the Library</a:t>
            </a:r>
          </a:p>
          <a:p>
            <a:pPr marL="742955" lvl="1" indent="-342903" defTabSz="457203">
              <a:spcBef>
                <a:spcPts val="1000"/>
              </a:spcBef>
              <a:defRPr/>
            </a:pPr>
            <a:r>
              <a:rPr lang="en-US" sz="2600" dirty="0"/>
              <a:t>Role of the Director</a:t>
            </a:r>
          </a:p>
          <a:p>
            <a:pPr defTabSz="457203">
              <a:defRPr/>
            </a:pPr>
            <a:r>
              <a:rPr lang="en-US" sz="2600" dirty="0"/>
              <a:t>Q &amp; A</a:t>
            </a:r>
          </a:p>
          <a:p>
            <a:pPr marL="742955" lvl="1" indent="-285752" defTabSz="457203">
              <a:spcBef>
                <a:spcPts val="1000"/>
              </a:spcBef>
              <a:buFont typeface="Wingdings 3" charset="2"/>
              <a:buChar char=""/>
              <a:defRPr/>
            </a:pPr>
            <a:endParaRPr lang="en-US" sz="1300" dirty="0"/>
          </a:p>
          <a:p>
            <a:pPr marL="914406" lvl="2" indent="0" defTabSz="457203">
              <a:spcBef>
                <a:spcPts val="1000"/>
              </a:spcBef>
              <a:buNone/>
              <a:defRPr/>
            </a:pPr>
            <a:endParaRPr lang="en-US" sz="1300" dirty="0"/>
          </a:p>
          <a:p>
            <a:pPr marL="1143008" lvl="2" indent="-228602" defTabSz="457203">
              <a:spcBef>
                <a:spcPts val="1000"/>
              </a:spcBef>
              <a:buFont typeface="Wingdings 3" charset="2"/>
              <a:buChar char=""/>
              <a:defRPr/>
            </a:pPr>
            <a:endParaRPr lang="en-US" sz="1300" dirty="0"/>
          </a:p>
          <a:p>
            <a:pPr marL="914406" lvl="2" indent="0" defTabSz="457203">
              <a:spcBef>
                <a:spcPts val="1000"/>
              </a:spcBef>
              <a:buNone/>
              <a:defRPr/>
            </a:pPr>
            <a:endParaRPr lang="en-US" sz="1300" dirty="0"/>
          </a:p>
        </p:txBody>
      </p:sp>
      <p:sp>
        <p:nvSpPr>
          <p:cNvPr id="4" name="Slide Number Placeholder 3">
            <a:extLst>
              <a:ext uri="{FF2B5EF4-FFF2-40B4-BE49-F238E27FC236}">
                <a16:creationId xmlns:a16="http://schemas.microsoft.com/office/drawing/2014/main" id="{AF0590D7-9BAB-44AA-9CE9-783D231FF691}"/>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AA378E43-88EC-4C1F-8B65-439AC0B3FA7E}" type="slidenum">
              <a:rPr lang="en-US" altLang="en-US">
                <a:solidFill>
                  <a:schemeClr val="tx1">
                    <a:alpha val="80000"/>
                  </a:schemeClr>
                </a:solidFill>
              </a:rPr>
              <a:pPr>
                <a:spcAft>
                  <a:spcPts val="600"/>
                </a:spcAft>
              </a:pPr>
              <a:t>5</a:t>
            </a:fld>
            <a:endParaRPr lang="en-US" altLang="en-US">
              <a:solidFill>
                <a:schemeClr val="tx1">
                  <a:alpha val="80000"/>
                </a:schemeClr>
              </a:solidFill>
            </a:endParaRPr>
          </a:p>
        </p:txBody>
      </p:sp>
    </p:spTree>
    <p:extLst>
      <p:ext uri="{BB962C8B-B14F-4D97-AF65-F5344CB8AC3E}">
        <p14:creationId xmlns:p14="http://schemas.microsoft.com/office/powerpoint/2010/main" val="2181247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F855B-D127-4955-B35D-289A9634D895}"/>
              </a:ext>
            </a:extLst>
          </p:cNvPr>
          <p:cNvSpPr>
            <a:spLocks noGrp="1"/>
          </p:cNvSpPr>
          <p:nvPr>
            <p:ph type="title"/>
          </p:nvPr>
        </p:nvSpPr>
        <p:spPr>
          <a:xfrm>
            <a:off x="1653363" y="365760"/>
            <a:ext cx="9367203" cy="1188720"/>
          </a:xfrm>
        </p:spPr>
        <p:txBody>
          <a:bodyPr rtlCol="0">
            <a:normAutofit/>
          </a:bodyPr>
          <a:lstStyle/>
          <a:p>
            <a:pPr defTabSz="457203">
              <a:defRPr/>
            </a:pPr>
            <a:r>
              <a:rPr lang="en-US"/>
              <a:t>Types of Public Libraries</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1CA3543-E651-4199-8414-6B2D03ECF2E5}"/>
              </a:ext>
            </a:extLst>
          </p:cNvPr>
          <p:cNvSpPr>
            <a:spLocks noGrp="1"/>
          </p:cNvSpPr>
          <p:nvPr>
            <p:ph idx="1"/>
          </p:nvPr>
        </p:nvSpPr>
        <p:spPr>
          <a:xfrm>
            <a:off x="1653363" y="2183362"/>
            <a:ext cx="9367204" cy="4034557"/>
          </a:xfrm>
        </p:spPr>
        <p:txBody>
          <a:bodyPr rtlCol="0" anchor="t">
            <a:normAutofit/>
          </a:bodyPr>
          <a:lstStyle/>
          <a:p>
            <a:pPr defTabSz="457203">
              <a:defRPr/>
            </a:pPr>
            <a:r>
              <a:rPr lang="en-US" dirty="0"/>
              <a:t>Municipal/Joint Municipal</a:t>
            </a:r>
          </a:p>
          <a:p>
            <a:pPr marL="800103" lvl="1" indent="-342900" defTabSz="457203">
              <a:spcBef>
                <a:spcPts val="1000"/>
              </a:spcBef>
              <a:defRPr/>
            </a:pPr>
            <a:r>
              <a:rPr lang="en-US" dirty="0"/>
              <a:t>Formed by Referendum</a:t>
            </a:r>
          </a:p>
          <a:p>
            <a:pPr marL="800103" lvl="1" indent="-342900" defTabSz="457203">
              <a:spcBef>
                <a:spcPts val="1000"/>
              </a:spcBef>
              <a:defRPr/>
            </a:pPr>
            <a:r>
              <a:rPr lang="en-US" dirty="0"/>
              <a:t>Trustees appointed by Mayor(s)</a:t>
            </a:r>
          </a:p>
          <a:p>
            <a:pPr defTabSz="457203">
              <a:defRPr/>
            </a:pPr>
            <a:r>
              <a:rPr lang="en-US" dirty="0"/>
              <a:t>County</a:t>
            </a:r>
          </a:p>
          <a:p>
            <a:pPr marL="800103" lvl="1" indent="-342900" defTabSz="457203">
              <a:spcBef>
                <a:spcPts val="1000"/>
              </a:spcBef>
              <a:defRPr/>
            </a:pPr>
            <a:r>
              <a:rPr lang="en-US" dirty="0"/>
              <a:t>Formed by Referendum (2 exceptions)</a:t>
            </a:r>
          </a:p>
          <a:p>
            <a:pPr marL="800103" lvl="1" indent="-342900" defTabSz="457203">
              <a:spcBef>
                <a:spcPts val="1000"/>
              </a:spcBef>
              <a:defRPr/>
            </a:pPr>
            <a:r>
              <a:rPr lang="en-US" dirty="0"/>
              <a:t>Commissioners appointed by Freeholders</a:t>
            </a:r>
          </a:p>
          <a:p>
            <a:pPr defTabSz="457203">
              <a:defRPr/>
            </a:pPr>
            <a:r>
              <a:rPr lang="en-US" dirty="0"/>
              <a:t>Association</a:t>
            </a:r>
          </a:p>
          <a:p>
            <a:pPr marL="741833" lvl="1" indent="-342903" defTabSz="457203">
              <a:spcBef>
                <a:spcPts val="1000"/>
              </a:spcBef>
              <a:defRPr/>
            </a:pPr>
            <a:r>
              <a:rPr lang="en-US" dirty="0"/>
              <a:t>Non-Profit formed per NJSA 15A:1-1 et seq.</a:t>
            </a:r>
          </a:p>
          <a:p>
            <a:pPr marL="0" indent="0" defTabSz="457203">
              <a:buNone/>
              <a:defRPr/>
            </a:pPr>
            <a:endParaRPr lang="en-US" sz="2400" dirty="0"/>
          </a:p>
        </p:txBody>
      </p:sp>
      <p:sp>
        <p:nvSpPr>
          <p:cNvPr id="4" name="Slide Number Placeholder 3">
            <a:extLst>
              <a:ext uri="{FF2B5EF4-FFF2-40B4-BE49-F238E27FC236}">
                <a16:creationId xmlns:a16="http://schemas.microsoft.com/office/drawing/2014/main" id="{34DB36A8-4E99-439F-90F1-5C0285D47C9A}"/>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57A864E9-FEE7-41E1-9683-B42F08A170D9}" type="slidenum">
              <a:rPr lang="en-US" altLang="en-US">
                <a:solidFill>
                  <a:schemeClr val="tx1">
                    <a:alpha val="80000"/>
                  </a:schemeClr>
                </a:solidFill>
              </a:rPr>
              <a:pPr>
                <a:spcAft>
                  <a:spcPts val="600"/>
                </a:spcAft>
              </a:pPr>
              <a:t>6</a:t>
            </a:fld>
            <a:endParaRPr lang="en-US" altLang="en-US">
              <a:solidFill>
                <a:schemeClr val="tx1">
                  <a:alpha val="8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51C43-5916-4511-A2B0-A3B9B8AF543C}"/>
              </a:ext>
            </a:extLst>
          </p:cNvPr>
          <p:cNvSpPr>
            <a:spLocks noGrp="1"/>
          </p:cNvSpPr>
          <p:nvPr>
            <p:ph type="title"/>
          </p:nvPr>
        </p:nvSpPr>
        <p:spPr>
          <a:xfrm>
            <a:off x="1653363" y="365760"/>
            <a:ext cx="9367203" cy="1188720"/>
          </a:xfrm>
        </p:spPr>
        <p:txBody>
          <a:bodyPr rtlCol="0">
            <a:normAutofit/>
          </a:bodyPr>
          <a:lstStyle/>
          <a:p>
            <a:pPr defTabSz="457203">
              <a:defRPr/>
            </a:pPr>
            <a:r>
              <a:rPr lang="en-US" altLang="en-US" sz="3700" dirty="0"/>
              <a:t>Municipal and Joint Municipal Library </a:t>
            </a:r>
            <a:br>
              <a:rPr lang="en-US" altLang="en-US" sz="3700" dirty="0"/>
            </a:br>
            <a:r>
              <a:rPr lang="en-US" altLang="en-US" sz="3700" dirty="0"/>
              <a:t>Board Membership</a:t>
            </a:r>
            <a:endParaRPr lang="en-US" sz="3700" dirty="0"/>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AE8935D-C914-4C06-B3DB-812EA873C113}"/>
              </a:ext>
            </a:extLst>
          </p:cNvPr>
          <p:cNvSpPr>
            <a:spLocks noGrp="1"/>
          </p:cNvSpPr>
          <p:nvPr>
            <p:ph idx="1"/>
          </p:nvPr>
        </p:nvSpPr>
        <p:spPr>
          <a:xfrm>
            <a:off x="1653363" y="2176272"/>
            <a:ext cx="9367204" cy="4041648"/>
          </a:xfrm>
        </p:spPr>
        <p:txBody>
          <a:bodyPr rtlCol="0" anchor="t">
            <a:normAutofit/>
          </a:bodyPr>
          <a:lstStyle/>
          <a:p>
            <a:pPr defTabSz="457203">
              <a:defRPr/>
            </a:pPr>
            <a:r>
              <a:rPr lang="en-US" altLang="en-US" sz="3200" kern="0" dirty="0"/>
              <a:t>The mayor or other chief executive officer of the municipality, and the superintendent of schools are ex officio members and vote</a:t>
            </a:r>
          </a:p>
          <a:p>
            <a:pPr defTabSz="457203">
              <a:defRPr/>
            </a:pPr>
            <a:r>
              <a:rPr lang="en-US" altLang="en-US" sz="3200" kern="0" dirty="0"/>
              <a:t>5-7 </a:t>
            </a:r>
            <a:r>
              <a:rPr lang="en-US" altLang="en-US" sz="3200" u="sng" kern="0" dirty="0"/>
              <a:t>citizens</a:t>
            </a:r>
            <a:r>
              <a:rPr lang="en-US" altLang="en-US" sz="3200" kern="0" dirty="0"/>
              <a:t> appointed by mayor (municipal)</a:t>
            </a:r>
          </a:p>
          <a:p>
            <a:pPr defTabSz="457203">
              <a:defRPr/>
            </a:pPr>
            <a:r>
              <a:rPr lang="en-US" altLang="en-US" sz="3200" kern="0" dirty="0"/>
              <a:t>3 </a:t>
            </a:r>
            <a:r>
              <a:rPr lang="en-US" altLang="en-US" sz="3200" u="sng" kern="0" dirty="0"/>
              <a:t>citizens</a:t>
            </a:r>
            <a:r>
              <a:rPr lang="en-US" altLang="en-US" sz="3200" kern="0" dirty="0"/>
              <a:t> appointed by mayor of each member municipality (joint)</a:t>
            </a:r>
          </a:p>
          <a:p>
            <a:pPr marL="342903" indent="-342903" defTabSz="457203">
              <a:buFont typeface="Wingdings 3" charset="2"/>
              <a:buChar char=""/>
              <a:defRPr/>
            </a:pPr>
            <a:endParaRPr lang="en-US" sz="2400" dirty="0"/>
          </a:p>
        </p:txBody>
      </p:sp>
      <p:sp>
        <p:nvSpPr>
          <p:cNvPr id="4" name="Slide Number Placeholder 3">
            <a:extLst>
              <a:ext uri="{FF2B5EF4-FFF2-40B4-BE49-F238E27FC236}">
                <a16:creationId xmlns:a16="http://schemas.microsoft.com/office/drawing/2014/main" id="{0FB0C8B3-0B8B-443B-A1E5-85B6B66DF056}"/>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8FFFDC22-C85F-4DF7-B91A-4F01F3D29919}" type="slidenum">
              <a:rPr lang="en-US" altLang="en-US">
                <a:solidFill>
                  <a:schemeClr val="tx1">
                    <a:alpha val="80000"/>
                  </a:schemeClr>
                </a:solidFill>
              </a:rPr>
              <a:pPr>
                <a:spcAft>
                  <a:spcPts val="600"/>
                </a:spcAft>
              </a:pPr>
              <a:t>7</a:t>
            </a:fld>
            <a:endParaRPr lang="en-US" altLang="en-US">
              <a:solidFill>
                <a:schemeClr val="tx1">
                  <a:alpha val="8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1450B-D3F6-45D0-8974-4E515E64B1F9}"/>
              </a:ext>
            </a:extLst>
          </p:cNvPr>
          <p:cNvSpPr>
            <a:spLocks noGrp="1"/>
          </p:cNvSpPr>
          <p:nvPr>
            <p:ph type="title"/>
          </p:nvPr>
        </p:nvSpPr>
        <p:spPr>
          <a:xfrm>
            <a:off x="1653363" y="365760"/>
            <a:ext cx="9367203" cy="1188720"/>
          </a:xfrm>
        </p:spPr>
        <p:txBody>
          <a:bodyPr rtlCol="0">
            <a:normAutofit/>
          </a:bodyPr>
          <a:lstStyle/>
          <a:p>
            <a:pPr defTabSz="457203">
              <a:defRPr/>
            </a:pPr>
            <a:r>
              <a:rPr lang="en-US" altLang="en-US" sz="3700"/>
              <a:t>Municipal and Joint Municipal Library Board Restrictions</a:t>
            </a:r>
            <a:endParaRPr lang="en-US" sz="3700"/>
          </a:p>
        </p:txBody>
      </p:sp>
      <p:sp>
        <p:nvSpPr>
          <p:cNvPr id="72" name="Freeform: Shape 71">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73">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291" name="Content Placeholder 2">
            <a:extLst>
              <a:ext uri="{FF2B5EF4-FFF2-40B4-BE49-F238E27FC236}">
                <a16:creationId xmlns:a16="http://schemas.microsoft.com/office/drawing/2014/main" id="{46CEFAE2-B700-4DF3-947C-C270CBE96FB4}"/>
              </a:ext>
            </a:extLst>
          </p:cNvPr>
          <p:cNvSpPr>
            <a:spLocks noGrp="1"/>
          </p:cNvSpPr>
          <p:nvPr>
            <p:ph idx="1"/>
          </p:nvPr>
        </p:nvSpPr>
        <p:spPr>
          <a:xfrm>
            <a:off x="1653363" y="2176272"/>
            <a:ext cx="9367204" cy="4041648"/>
          </a:xfrm>
        </p:spPr>
        <p:txBody>
          <a:bodyPr rtlCol="0" anchor="t">
            <a:normAutofit/>
          </a:bodyPr>
          <a:lstStyle/>
          <a:p>
            <a:pPr defTabSz="457203">
              <a:defRPr/>
            </a:pPr>
            <a:r>
              <a:rPr lang="en-US" altLang="en-US" sz="3600" kern="0" spc="91" dirty="0"/>
              <a:t>Appointed trustees must be citizens</a:t>
            </a:r>
          </a:p>
          <a:p>
            <a:pPr defTabSz="457203">
              <a:defRPr/>
            </a:pPr>
            <a:r>
              <a:rPr lang="en-US" altLang="en-US" sz="3600" kern="0" spc="91" dirty="0"/>
              <a:t>Not all trustees have to be residents of the municipality-4 appointees must be residents</a:t>
            </a:r>
          </a:p>
          <a:p>
            <a:pPr defTabSz="457203">
              <a:defRPr/>
            </a:pPr>
            <a:r>
              <a:rPr lang="en-US" altLang="en-US" sz="3600" kern="0" spc="91" dirty="0"/>
              <a:t>Appointed trustees cannot be employees of the municipality (Attorney General Opinion 12/27/2005)</a:t>
            </a:r>
          </a:p>
          <a:p>
            <a:pPr defTabSz="457203">
              <a:defRPr/>
            </a:pPr>
            <a:r>
              <a:rPr lang="en-US" altLang="en-US" sz="3600" kern="0" spc="91" dirty="0"/>
              <a:t>Not compensated; expenses are reimbursed</a:t>
            </a:r>
            <a:endParaRPr lang="en-US" altLang="en-US" sz="3600" dirty="0"/>
          </a:p>
        </p:txBody>
      </p:sp>
      <p:sp>
        <p:nvSpPr>
          <p:cNvPr id="3" name="Slide Number Placeholder 2">
            <a:extLst>
              <a:ext uri="{FF2B5EF4-FFF2-40B4-BE49-F238E27FC236}">
                <a16:creationId xmlns:a16="http://schemas.microsoft.com/office/drawing/2014/main" id="{3A3AE598-78FA-4085-8A88-3B82EE8E4EC8}"/>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3DD79235-C372-4EBC-A4CE-35536386E418}" type="slidenum">
              <a:rPr lang="en-US" altLang="en-US">
                <a:solidFill>
                  <a:schemeClr val="tx1">
                    <a:alpha val="80000"/>
                  </a:schemeClr>
                </a:solidFill>
              </a:rPr>
              <a:pPr>
                <a:spcAft>
                  <a:spcPts val="600"/>
                </a:spcAft>
              </a:pPr>
              <a:t>8</a:t>
            </a:fld>
            <a:endParaRPr lang="en-US" altLang="en-US">
              <a:solidFill>
                <a:schemeClr val="tx1">
                  <a:alpha val="8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2822D-BBC8-4373-878C-42CE505ECDAD}"/>
              </a:ext>
            </a:extLst>
          </p:cNvPr>
          <p:cNvSpPr>
            <a:spLocks noGrp="1"/>
          </p:cNvSpPr>
          <p:nvPr>
            <p:ph type="title"/>
          </p:nvPr>
        </p:nvSpPr>
        <p:spPr>
          <a:xfrm>
            <a:off x="1653363" y="365760"/>
            <a:ext cx="9367203" cy="1188720"/>
          </a:xfrm>
        </p:spPr>
        <p:txBody>
          <a:bodyPr rtlCol="0">
            <a:normAutofit/>
          </a:bodyPr>
          <a:lstStyle/>
          <a:p>
            <a:pPr defTabSz="457203">
              <a:defRPr/>
            </a:pPr>
            <a:r>
              <a:rPr lang="en-US" dirty="0"/>
              <a:t>County Library Commission</a:t>
            </a:r>
          </a:p>
        </p:txBody>
      </p:sp>
      <p:sp>
        <p:nvSpPr>
          <p:cNvPr id="9" name="Freeform: Shape 8">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BF90921E-CC36-48FE-B97E-4CE172F90928}"/>
              </a:ext>
            </a:extLst>
          </p:cNvPr>
          <p:cNvSpPr>
            <a:spLocks noGrp="1"/>
          </p:cNvSpPr>
          <p:nvPr>
            <p:ph idx="1"/>
          </p:nvPr>
        </p:nvSpPr>
        <p:spPr>
          <a:xfrm>
            <a:off x="1653363" y="2176272"/>
            <a:ext cx="9367204" cy="4041648"/>
          </a:xfrm>
        </p:spPr>
        <p:txBody>
          <a:bodyPr rtlCol="0" anchor="t">
            <a:normAutofit/>
          </a:bodyPr>
          <a:lstStyle/>
          <a:p>
            <a:pPr defTabSz="457203">
              <a:defRPr/>
            </a:pPr>
            <a:r>
              <a:rPr lang="en-US" sz="3600" dirty="0"/>
              <a:t>A majority of commissioners must be residents of municipalities that support the county library</a:t>
            </a:r>
          </a:p>
          <a:p>
            <a:pPr defTabSz="457203">
              <a:defRPr/>
            </a:pPr>
            <a:r>
              <a:rPr lang="en-US" sz="3600" dirty="0"/>
              <a:t>No requirement that commissioners must be citizens</a:t>
            </a:r>
          </a:p>
          <a:p>
            <a:pPr defTabSz="457203">
              <a:defRPr/>
            </a:pPr>
            <a:r>
              <a:rPr lang="en-US" sz="3600" dirty="0"/>
              <a:t>Not compensated; expenses reimbursed</a:t>
            </a:r>
          </a:p>
        </p:txBody>
      </p:sp>
      <p:sp>
        <p:nvSpPr>
          <p:cNvPr id="4" name="Slide Number Placeholder 3">
            <a:extLst>
              <a:ext uri="{FF2B5EF4-FFF2-40B4-BE49-F238E27FC236}">
                <a16:creationId xmlns:a16="http://schemas.microsoft.com/office/drawing/2014/main" id="{850F663D-8D16-4623-9BBC-593D85C72E1D}"/>
              </a:ext>
            </a:extLst>
          </p:cNvPr>
          <p:cNvSpPr>
            <a:spLocks noGrp="1"/>
          </p:cNvSpPr>
          <p:nvPr>
            <p:ph type="sldNum" sz="quarter" idx="12"/>
          </p:nvPr>
        </p:nvSpPr>
        <p:spPr>
          <a:xfrm>
            <a:off x="9091182" y="6356350"/>
            <a:ext cx="1929384" cy="365125"/>
          </a:xfrm>
        </p:spPr>
        <p:txBody>
          <a:bodyPr>
            <a:normAutofit/>
          </a:bodyPr>
          <a:lstStyle>
            <a:lvl1pPr>
              <a:defRPr>
                <a:solidFill>
                  <a:schemeClr val="tx1"/>
                </a:solidFill>
                <a:latin typeface="Trebuchet MS" panose="020B0603020202020204" pitchFamily="34" charset="0"/>
              </a:defRPr>
            </a:lvl1pPr>
            <a:lvl2pPr marL="674004" indent="-259232">
              <a:defRPr>
                <a:solidFill>
                  <a:schemeClr val="tx1"/>
                </a:solidFill>
                <a:latin typeface="Trebuchet MS" panose="020B0603020202020204" pitchFamily="34" charset="0"/>
              </a:defRPr>
            </a:lvl2pPr>
            <a:lvl3pPr marL="1036930" indent="-207386">
              <a:defRPr>
                <a:solidFill>
                  <a:schemeClr val="tx1"/>
                </a:solidFill>
                <a:latin typeface="Trebuchet MS" panose="020B0603020202020204" pitchFamily="34" charset="0"/>
              </a:defRPr>
            </a:lvl3pPr>
            <a:lvl4pPr marL="1451701" indent="-207386">
              <a:defRPr>
                <a:solidFill>
                  <a:schemeClr val="tx1"/>
                </a:solidFill>
                <a:latin typeface="Trebuchet MS" panose="020B0603020202020204" pitchFamily="34" charset="0"/>
              </a:defRPr>
            </a:lvl4pPr>
            <a:lvl5pPr marL="1866473" indent="-207386">
              <a:defRPr>
                <a:solidFill>
                  <a:schemeClr val="tx1"/>
                </a:solidFill>
                <a:latin typeface="Trebuchet MS" panose="020B0603020202020204" pitchFamily="34" charset="0"/>
              </a:defRPr>
            </a:lvl5pPr>
            <a:lvl6pPr marL="2281245" indent="-207386" defTabSz="414772" eaLnBrk="0" fontAlgn="base" hangingPunct="0">
              <a:spcBef>
                <a:spcPct val="0"/>
              </a:spcBef>
              <a:spcAft>
                <a:spcPct val="0"/>
              </a:spcAft>
              <a:defRPr>
                <a:solidFill>
                  <a:schemeClr val="tx1"/>
                </a:solidFill>
                <a:latin typeface="Trebuchet MS" panose="020B0603020202020204" pitchFamily="34" charset="0"/>
              </a:defRPr>
            </a:lvl6pPr>
            <a:lvl7pPr marL="2696017" indent="-207386" defTabSz="414772" eaLnBrk="0" fontAlgn="base" hangingPunct="0">
              <a:spcBef>
                <a:spcPct val="0"/>
              </a:spcBef>
              <a:spcAft>
                <a:spcPct val="0"/>
              </a:spcAft>
              <a:defRPr>
                <a:solidFill>
                  <a:schemeClr val="tx1"/>
                </a:solidFill>
                <a:latin typeface="Trebuchet MS" panose="020B0603020202020204" pitchFamily="34" charset="0"/>
              </a:defRPr>
            </a:lvl7pPr>
            <a:lvl8pPr marL="3110789" indent="-207386" defTabSz="414772" eaLnBrk="0" fontAlgn="base" hangingPunct="0">
              <a:spcBef>
                <a:spcPct val="0"/>
              </a:spcBef>
              <a:spcAft>
                <a:spcPct val="0"/>
              </a:spcAft>
              <a:defRPr>
                <a:solidFill>
                  <a:schemeClr val="tx1"/>
                </a:solidFill>
                <a:latin typeface="Trebuchet MS" panose="020B0603020202020204" pitchFamily="34" charset="0"/>
              </a:defRPr>
            </a:lvl8pPr>
            <a:lvl9pPr marL="3525561" indent="-207386" defTabSz="414772" eaLnBrk="0" fontAlgn="base" hangingPunct="0">
              <a:spcBef>
                <a:spcPct val="0"/>
              </a:spcBef>
              <a:spcAft>
                <a:spcPct val="0"/>
              </a:spcAft>
              <a:defRPr>
                <a:solidFill>
                  <a:schemeClr val="tx1"/>
                </a:solidFill>
                <a:latin typeface="Trebuchet MS" panose="020B0603020202020204" pitchFamily="34" charset="0"/>
              </a:defRPr>
            </a:lvl9pPr>
          </a:lstStyle>
          <a:p>
            <a:pPr>
              <a:spcAft>
                <a:spcPts val="600"/>
              </a:spcAft>
            </a:pPr>
            <a:fld id="{A9BEECDC-E642-47BE-A004-C327D02C2CD5}" type="slidenum">
              <a:rPr lang="en-US" altLang="en-US">
                <a:solidFill>
                  <a:schemeClr val="tx1">
                    <a:alpha val="80000"/>
                  </a:schemeClr>
                </a:solidFill>
              </a:rPr>
              <a:pPr>
                <a:spcAft>
                  <a:spcPts val="600"/>
                </a:spcAft>
              </a:pPr>
              <a:t>9</a:t>
            </a:fld>
            <a:endParaRPr lang="en-US" altLang="en-US">
              <a:solidFill>
                <a:schemeClr val="tx1">
                  <a:alpha val="8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2088</TotalTime>
  <Words>2893</Words>
  <Application>Microsoft Office PowerPoint</Application>
  <PresentationFormat>Widescreen</PresentationFormat>
  <Paragraphs>366</Paragraphs>
  <Slides>47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Arial Unicode MS</vt:lpstr>
      <vt:lpstr>Calibri</vt:lpstr>
      <vt:lpstr>Calibri Light</vt:lpstr>
      <vt:lpstr>Wingdings 3</vt:lpstr>
      <vt:lpstr>Office Theme</vt:lpstr>
      <vt:lpstr>PowerPoint Presentation</vt:lpstr>
      <vt:lpstr>Disclaimer</vt:lpstr>
      <vt:lpstr>Road Map</vt:lpstr>
      <vt:lpstr>Road Map</vt:lpstr>
      <vt:lpstr>Road Map</vt:lpstr>
      <vt:lpstr>Types of Public Libraries</vt:lpstr>
      <vt:lpstr>Municipal and Joint Municipal Library  Board Membership</vt:lpstr>
      <vt:lpstr>Municipal and Joint Municipal Library Board Restrictions</vt:lpstr>
      <vt:lpstr>County Library Commission</vt:lpstr>
      <vt:lpstr>Association Libraries</vt:lpstr>
      <vt:lpstr>Oath of Office </vt:lpstr>
      <vt:lpstr>Attendance N.J.S.A. 40A:9-12.1 </vt:lpstr>
      <vt:lpstr>Trustee Education Requirement</vt:lpstr>
      <vt:lpstr>Organization </vt:lpstr>
      <vt:lpstr>Officers – Municipal Library </vt:lpstr>
      <vt:lpstr>By-Laws </vt:lpstr>
      <vt:lpstr>Powers of Board </vt:lpstr>
      <vt:lpstr>Autonomous</vt:lpstr>
      <vt:lpstr>Role of the Mayor</vt:lpstr>
      <vt:lpstr>Funding </vt:lpstr>
      <vt:lpstr>Funding</vt:lpstr>
      <vt:lpstr>Changing 1/3 Mill funding N.J.S.A. 40:54-8(b); N.J.S.A. 40:54-29.9(b)</vt:lpstr>
      <vt:lpstr>Eligible Costs N.J.A.C. 15:21-12.5 vs.  Ineligible Costs N.J.A.C. 15:21-12.6  </vt:lpstr>
      <vt:lpstr>Excess Funds Statute – N.J.S.A. 40:54-15</vt:lpstr>
      <vt:lpstr>Excess Funds Statute - How you can keep your Money</vt:lpstr>
      <vt:lpstr>Confidentiality of Library Records N.J.S.A. 18A:73-43.1 </vt:lpstr>
      <vt:lpstr>Open Public Meetings Act – Notice Requirement</vt:lpstr>
      <vt:lpstr>Open Public Meetings Act –  Public Emergency</vt:lpstr>
      <vt:lpstr>Open Public Meetings Act Emergency Meetings </vt:lpstr>
      <vt:lpstr>Open Public Meetings Act - Quorum and Minutes</vt:lpstr>
      <vt:lpstr>Open Public Meetings Act Closed/Executive Session</vt:lpstr>
      <vt:lpstr>Open Public Meetings Act Email and Penalties</vt:lpstr>
      <vt:lpstr>Personnel Manual/Employee Handbook</vt:lpstr>
      <vt:lpstr>PowerPoint Presentation</vt:lpstr>
      <vt:lpstr>PowerPoint Presentation</vt:lpstr>
      <vt:lpstr>Paid Sick Leave Act</vt:lpstr>
      <vt:lpstr>FLA – Family Leave Act (State) FMLA  - Family and Medical Leave Act (Federal)</vt:lpstr>
      <vt:lpstr>FLA/FMLA –Cont’d</vt:lpstr>
      <vt:lpstr>Open Public Records Act </vt:lpstr>
      <vt:lpstr>Insurance  </vt:lpstr>
      <vt:lpstr>Patron Behavior Policy</vt:lpstr>
      <vt:lpstr>Other Policies</vt:lpstr>
      <vt:lpstr>Friends of the Library</vt:lpstr>
      <vt:lpstr>Role of the Director </vt:lpstr>
      <vt:lpstr>Role of the Director </vt:lpstr>
      <vt:lpstr>Questions???</vt:lpstr>
      <vt:lpstr>Michael A. Cerone, Jr., Esq. 1360 Clifton Avenue #288 Clifton, NJ 07012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dc:creator>
  <cp:lastModifiedBy>Michael Cerone</cp:lastModifiedBy>
  <cp:revision>10</cp:revision>
  <dcterms:created xsi:type="dcterms:W3CDTF">2021-02-05T16:16:35Z</dcterms:created>
  <dcterms:modified xsi:type="dcterms:W3CDTF">2024-02-13T14:07:32Z</dcterms:modified>
</cp:coreProperties>
</file>