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drawings/drawing2.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8" r:id="rId2"/>
    <p:sldId id="344" r:id="rId3"/>
    <p:sldId id="345" r:id="rId4"/>
    <p:sldId id="346" r:id="rId5"/>
    <p:sldId id="335" r:id="rId6"/>
    <p:sldId id="336" r:id="rId7"/>
    <p:sldId id="337" r:id="rId8"/>
    <p:sldId id="349" r:id="rId9"/>
    <p:sldId id="298" r:id="rId10"/>
    <p:sldId id="323" r:id="rId11"/>
    <p:sldId id="368" r:id="rId12"/>
    <p:sldId id="321" r:id="rId13"/>
    <p:sldId id="274" r:id="rId14"/>
    <p:sldId id="331" r:id="rId15"/>
    <p:sldId id="332" r:id="rId16"/>
    <p:sldId id="343" r:id="rId17"/>
    <p:sldId id="342" r:id="rId18"/>
    <p:sldId id="314" r:id="rId19"/>
    <p:sldId id="357" r:id="rId20"/>
    <p:sldId id="356" r:id="rId21"/>
    <p:sldId id="351" r:id="rId22"/>
    <p:sldId id="347" r:id="rId23"/>
    <p:sldId id="359" r:id="rId24"/>
    <p:sldId id="360" r:id="rId25"/>
    <p:sldId id="361" r:id="rId26"/>
    <p:sldId id="362" r:id="rId27"/>
    <p:sldId id="363" r:id="rId28"/>
    <p:sldId id="364" r:id="rId29"/>
    <p:sldId id="365" r:id="rId30"/>
    <p:sldId id="366" r:id="rId31"/>
    <p:sldId id="367" r:id="rId32"/>
    <p:sldId id="358" r:id="rId33"/>
    <p:sldId id="287"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94660"/>
  </p:normalViewPr>
  <p:slideViewPr>
    <p:cSldViewPr>
      <p:cViewPr varScale="1">
        <p:scale>
          <a:sx n="107" d="100"/>
          <a:sy n="107" d="100"/>
        </p:scale>
        <p:origin x="-1110" y="-84"/>
      </p:cViewPr>
      <p:guideLst>
        <p:guide orient="horz" pos="2160"/>
        <p:guide pos="2880"/>
      </p:guideLst>
    </p:cSldViewPr>
  </p:slideViewPr>
  <p:notesTextViewPr>
    <p:cViewPr>
      <p:scale>
        <a:sx n="1" d="1"/>
        <a:sy n="1" d="1"/>
      </p:scale>
      <p:origin x="0" y="0"/>
    </p:cViewPr>
  </p:notesTextViewPr>
  <p:sorterViewPr>
    <p:cViewPr>
      <p:scale>
        <a:sx n="100" d="100"/>
        <a:sy n="100" d="100"/>
      </p:scale>
      <p:origin x="0" y="10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5.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dLbl>
              <c:idx val="0"/>
              <c:layout>
                <c:manualLayout>
                  <c:x val="-3.4212665495177666E-2"/>
                  <c:y val="-3.139033526000666E-2"/>
                </c:manualLayout>
              </c:layout>
              <c:dLblPos val="bestFit"/>
              <c:showLegendKey val="0"/>
              <c:showVal val="1"/>
              <c:showCatName val="1"/>
              <c:showSerName val="0"/>
              <c:showPercent val="0"/>
              <c:showBubbleSize val="0"/>
              <c:separator> </c:separator>
            </c:dLbl>
            <c:dLbl>
              <c:idx val="1"/>
              <c:layout>
                <c:manualLayout>
                  <c:x val="8.7938850062822219E-2"/>
                  <c:y val="-3.3123428326073581E-2"/>
                </c:manualLayout>
              </c:layout>
              <c:dLblPos val="bestFit"/>
              <c:showLegendKey val="0"/>
              <c:showVal val="1"/>
              <c:showCatName val="1"/>
              <c:showSerName val="0"/>
              <c:showPercent val="0"/>
              <c:showBubbleSize val="0"/>
              <c:separator> </c:separator>
            </c:dLbl>
            <c:dLbl>
              <c:idx val="2"/>
              <c:layout>
                <c:manualLayout>
                  <c:x val="8.1879926849007592E-2"/>
                  <c:y val="-2.9397499104004136E-2"/>
                </c:manualLayout>
              </c:layout>
              <c:dLblPos val="bestFit"/>
              <c:showLegendKey val="0"/>
              <c:showVal val="1"/>
              <c:showCatName val="1"/>
              <c:showSerName val="0"/>
              <c:showPercent val="0"/>
              <c:showBubbleSize val="0"/>
              <c:separator> </c:separator>
            </c:dLbl>
            <c:dLbl>
              <c:idx val="3"/>
              <c:layout>
                <c:manualLayout>
                  <c:x val="-0.12598436132983376"/>
                  <c:y val="-0.13909485272674257"/>
                </c:manualLayout>
              </c:layout>
              <c:dLblPos val="bestFit"/>
              <c:showLegendKey val="0"/>
              <c:showVal val="1"/>
              <c:showCatName val="1"/>
              <c:showSerName val="0"/>
              <c:showPercent val="0"/>
              <c:showBubbleSize val="0"/>
              <c:separator> </c:separator>
            </c:dLbl>
            <c:dLblPos val="bestFit"/>
            <c:showLegendKey val="0"/>
            <c:showVal val="1"/>
            <c:showCatName val="1"/>
            <c:showSerName val="0"/>
            <c:showPercent val="0"/>
            <c:showBubbleSize val="0"/>
            <c:separator> </c:separator>
            <c:showLeaderLines val="1"/>
          </c:dLbls>
          <c:cat>
            <c:strRef>
              <c:f>Sheet1!$A$2:$A$5</c:f>
              <c:strCache>
                <c:ptCount val="4"/>
                <c:pt idx="0">
                  <c:v>County</c:v>
                </c:pt>
                <c:pt idx="1">
                  <c:v>Joint</c:v>
                </c:pt>
                <c:pt idx="2">
                  <c:v>Association</c:v>
                </c:pt>
                <c:pt idx="3">
                  <c:v>Municipal</c:v>
                </c:pt>
              </c:strCache>
            </c:strRef>
          </c:cat>
          <c:val>
            <c:numRef>
              <c:f>Sheet1!$B$2:$B$5</c:f>
              <c:numCache>
                <c:formatCode>General</c:formatCode>
                <c:ptCount val="4"/>
                <c:pt idx="0">
                  <c:v>14</c:v>
                </c:pt>
                <c:pt idx="1">
                  <c:v>5</c:v>
                </c:pt>
                <c:pt idx="2">
                  <c:v>45</c:v>
                </c:pt>
                <c:pt idx="3">
                  <c:v>234</c:v>
                </c:pt>
              </c:numCache>
            </c:numRef>
          </c:val>
        </c:ser>
        <c:dLbls>
          <c:showLegendKey val="0"/>
          <c:showVal val="0"/>
          <c:showCatName val="1"/>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Percentage</a:t>
            </a:r>
            <a:r>
              <a:rPr lang="en-US" baseline="0" dirty="0"/>
              <a:t> of State Population Served by Governance Type</a:t>
            </a:r>
          </a:p>
        </c:rich>
      </c:tx>
      <c:layout/>
      <c:overlay val="0"/>
    </c:title>
    <c:autoTitleDeleted val="0"/>
    <c:plotArea>
      <c:layout/>
      <c:pieChart>
        <c:varyColors val="1"/>
        <c:ser>
          <c:idx val="0"/>
          <c:order val="0"/>
          <c:dLbls>
            <c:dLbl>
              <c:idx val="0"/>
              <c:layout>
                <c:manualLayout>
                  <c:x val="9.6769220920555662E-2"/>
                  <c:y val="-9.1403632679869645E-2"/>
                </c:manualLayout>
              </c:layout>
              <c:showLegendKey val="0"/>
              <c:showVal val="1"/>
              <c:showCatName val="0"/>
              <c:showSerName val="0"/>
              <c:showPercent val="1"/>
              <c:showBubbleSize val="0"/>
              <c:separator>
</c:separator>
            </c:dLbl>
            <c:dLbl>
              <c:idx val="1"/>
              <c:layout>
                <c:manualLayout>
                  <c:x val="0.11317226810063369"/>
                  <c:y val="-2.9768950935243406E-2"/>
                </c:manualLayout>
              </c:layout>
              <c:showLegendKey val="0"/>
              <c:showVal val="1"/>
              <c:showCatName val="0"/>
              <c:showSerName val="0"/>
              <c:showPercent val="1"/>
              <c:showBubbleSize val="0"/>
              <c:separator>
</c:separator>
            </c:dLbl>
            <c:dLbl>
              <c:idx val="2"/>
              <c:layout>
                <c:manualLayout>
                  <c:x val="3.6070247316646396E-2"/>
                  <c:y val="5.6574610708444897E-2"/>
                </c:manualLayout>
              </c:layout>
              <c:showLegendKey val="0"/>
              <c:showVal val="1"/>
              <c:showCatName val="0"/>
              <c:showSerName val="0"/>
              <c:showPercent val="1"/>
              <c:showBubbleSize val="0"/>
              <c:separator>
</c:separator>
            </c:dLbl>
            <c:dLbl>
              <c:idx val="3"/>
              <c:layout>
                <c:manualLayout>
                  <c:x val="-7.8461899579625738E-2"/>
                  <c:y val="6.2843710991196969E-2"/>
                </c:manualLayout>
              </c:layout>
              <c:showLegendKey val="0"/>
              <c:showVal val="1"/>
              <c:showCatName val="0"/>
              <c:showSerName val="0"/>
              <c:showPercent val="1"/>
              <c:showBubbleSize val="0"/>
              <c:separator>
</c:separator>
            </c:dLbl>
            <c:showLegendKey val="0"/>
            <c:showVal val="1"/>
            <c:showCatName val="0"/>
            <c:showSerName val="0"/>
            <c:showPercent val="1"/>
            <c:showBubbleSize val="0"/>
            <c:separator>
</c:separator>
            <c:showLeaderLines val="1"/>
          </c:dLbls>
          <c:cat>
            <c:strRef>
              <c:f>Sheet1!$A$7:$A$10</c:f>
              <c:strCache>
                <c:ptCount val="4"/>
                <c:pt idx="0">
                  <c:v>County</c:v>
                </c:pt>
                <c:pt idx="1">
                  <c:v>Joint</c:v>
                </c:pt>
                <c:pt idx="2">
                  <c:v>Association</c:v>
                </c:pt>
                <c:pt idx="3">
                  <c:v>Municipal</c:v>
                </c:pt>
              </c:strCache>
            </c:strRef>
          </c:cat>
          <c:val>
            <c:numRef>
              <c:f>Sheet1!$B$7:$B$10</c:f>
              <c:numCache>
                <c:formatCode>#,##0</c:formatCode>
                <c:ptCount val="4"/>
                <c:pt idx="0">
                  <c:v>3296826</c:v>
                </c:pt>
                <c:pt idx="1">
                  <c:v>105722</c:v>
                </c:pt>
                <c:pt idx="2">
                  <c:v>316972</c:v>
                </c:pt>
                <c:pt idx="3">
                  <c:v>5686036</c:v>
                </c:pt>
              </c:numCache>
            </c:numRef>
          </c:val>
        </c:ser>
        <c:dLbls>
          <c:showLegendKey val="0"/>
          <c:showVal val="0"/>
          <c:showCatName val="0"/>
          <c:showSerName val="0"/>
          <c:showPercent val="1"/>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536867950929"/>
          <c:y val="0.1449064355989263"/>
          <c:w val="0.77113556051673504"/>
          <c:h val="0.69645161283542445"/>
        </c:manualLayout>
      </c:layout>
      <c:barChart>
        <c:barDir val="col"/>
        <c:grouping val="clustered"/>
        <c:varyColors val="0"/>
        <c:ser>
          <c:idx val="0"/>
          <c:order val="0"/>
          <c:tx>
            <c:v>Population</c:v>
          </c:tx>
          <c:invertIfNegative val="0"/>
          <c:dLbls>
            <c:dLbl>
              <c:idx val="0"/>
              <c:layout>
                <c:manualLayout>
                  <c:x val="-1.5433313891319424E-3"/>
                  <c:y val="1.6836195965366927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Sheet1!$A$12:$A$15</c:f>
              <c:strCache>
                <c:ptCount val="4"/>
                <c:pt idx="0">
                  <c:v>County</c:v>
                </c:pt>
                <c:pt idx="1">
                  <c:v>Joint</c:v>
                </c:pt>
                <c:pt idx="2">
                  <c:v>Association</c:v>
                </c:pt>
                <c:pt idx="3">
                  <c:v>Municipal</c:v>
                </c:pt>
              </c:strCache>
            </c:strRef>
          </c:cat>
          <c:val>
            <c:numRef>
              <c:f>Sheet1!$B$12:$B$15</c:f>
              <c:numCache>
                <c:formatCode>#,##0</c:formatCode>
                <c:ptCount val="4"/>
                <c:pt idx="0">
                  <c:v>235488</c:v>
                </c:pt>
                <c:pt idx="1">
                  <c:v>21144</c:v>
                </c:pt>
                <c:pt idx="2">
                  <c:v>7044</c:v>
                </c:pt>
                <c:pt idx="3">
                  <c:v>24299</c:v>
                </c:pt>
              </c:numCache>
            </c:numRef>
          </c:val>
        </c:ser>
        <c:dLbls>
          <c:showLegendKey val="0"/>
          <c:showVal val="0"/>
          <c:showCatName val="0"/>
          <c:showSerName val="0"/>
          <c:showPercent val="0"/>
          <c:showBubbleSize val="0"/>
        </c:dLbls>
        <c:gapWidth val="150"/>
        <c:axId val="83138048"/>
        <c:axId val="77455360"/>
      </c:barChart>
      <c:catAx>
        <c:axId val="83138048"/>
        <c:scaling>
          <c:orientation val="minMax"/>
        </c:scaling>
        <c:delete val="0"/>
        <c:axPos val="b"/>
        <c:majorTickMark val="none"/>
        <c:minorTickMark val="none"/>
        <c:tickLblPos val="nextTo"/>
        <c:crossAx val="77455360"/>
        <c:crosses val="autoZero"/>
        <c:auto val="1"/>
        <c:lblAlgn val="ctr"/>
        <c:lblOffset val="100"/>
        <c:noMultiLvlLbl val="0"/>
      </c:catAx>
      <c:valAx>
        <c:axId val="77455360"/>
        <c:scaling>
          <c:orientation val="minMax"/>
        </c:scaling>
        <c:delete val="0"/>
        <c:axPos val="l"/>
        <c:majorGridlines/>
        <c:title>
          <c:tx>
            <c:rich>
              <a:bodyPr/>
              <a:lstStyle/>
              <a:p>
                <a:pPr>
                  <a:defRPr/>
                </a:pPr>
                <a:r>
                  <a:rPr lang="en-US" sz="1200" dirty="0"/>
                  <a:t>Population</a:t>
                </a:r>
              </a:p>
              <a:p>
                <a:pPr>
                  <a:defRPr/>
                </a:pPr>
                <a:endParaRPr lang="en-US" dirty="0"/>
              </a:p>
            </c:rich>
          </c:tx>
          <c:layout>
            <c:manualLayout>
              <c:xMode val="edge"/>
              <c:yMode val="edge"/>
              <c:x val="2.1629792031513887E-2"/>
              <c:y val="0.39197904904910824"/>
            </c:manualLayout>
          </c:layout>
          <c:overlay val="0"/>
        </c:title>
        <c:numFmt formatCode="#,##0" sourceLinked="1"/>
        <c:majorTickMark val="none"/>
        <c:minorTickMark val="none"/>
        <c:tickLblPos val="nextTo"/>
        <c:crossAx val="83138048"/>
        <c:crosses val="autoZero"/>
        <c:crossBetween val="between"/>
      </c:valAx>
    </c:plotArea>
    <c:plotVisOnly val="1"/>
    <c:dispBlanksAs val="gap"/>
    <c:showDLblsOverMax val="0"/>
  </c:chart>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Public</a:t>
            </a:r>
            <a:r>
              <a:rPr lang="en-US" baseline="0" dirty="0"/>
              <a:t> Library Expenditure</a:t>
            </a:r>
            <a:endParaRPr lang="en-US" dirty="0"/>
          </a:p>
        </c:rich>
      </c:tx>
      <c:layout/>
      <c:overlay val="0"/>
    </c:title>
    <c:autoTitleDeleted val="0"/>
    <c:plotArea>
      <c:layout/>
      <c:pieChart>
        <c:varyColors val="1"/>
        <c:ser>
          <c:idx val="0"/>
          <c:order val="0"/>
          <c:dPt>
            <c:idx val="0"/>
            <c:bubble3D val="0"/>
            <c:explosion val="19"/>
          </c:dPt>
          <c:dLbls>
            <c:dLbl>
              <c:idx val="0"/>
              <c:layout>
                <c:manualLayout>
                  <c:x val="2.7551817386463055E-2"/>
                  <c:y val="-2.3218374995701955E-2"/>
                </c:manualLayout>
              </c:layout>
              <c:showLegendKey val="0"/>
              <c:showVal val="1"/>
              <c:showCatName val="0"/>
              <c:showSerName val="0"/>
              <c:showPercent val="1"/>
              <c:showBubbleSize val="0"/>
              <c:separator>
</c:separator>
            </c:dLbl>
            <c:dLbl>
              <c:idx val="1"/>
              <c:layout>
                <c:manualLayout>
                  <c:x val="1.393939393939394E-3"/>
                  <c:y val="2.337767736206427E-2"/>
                </c:manualLayout>
              </c:layout>
              <c:showLegendKey val="0"/>
              <c:showVal val="1"/>
              <c:showCatName val="0"/>
              <c:showSerName val="0"/>
              <c:showPercent val="1"/>
              <c:showBubbleSize val="0"/>
              <c:separator>
</c:separator>
            </c:dLbl>
            <c:dLbl>
              <c:idx val="2"/>
              <c:layout>
                <c:manualLayout>
                  <c:x val="2.0913863039847291E-3"/>
                  <c:y val="1.417120504476555E-2"/>
                </c:manualLayout>
              </c:layout>
              <c:showLegendKey val="0"/>
              <c:showVal val="1"/>
              <c:showCatName val="0"/>
              <c:showSerName val="0"/>
              <c:showPercent val="1"/>
              <c:showBubbleSize val="0"/>
              <c:separator>
</c:separator>
            </c:dLbl>
            <c:dLbl>
              <c:idx val="3"/>
              <c:layout>
                <c:manualLayout>
                  <c:x val="-1.829889445637476E-2"/>
                  <c:y val="7.2483659028702782E-3"/>
                </c:manualLayout>
              </c:layout>
              <c:showLegendKey val="0"/>
              <c:showVal val="1"/>
              <c:showCatName val="0"/>
              <c:showSerName val="0"/>
              <c:showPercent val="1"/>
              <c:showBubbleSize val="0"/>
              <c:separator>
</c:separator>
            </c:dLbl>
            <c:dLbl>
              <c:idx val="4"/>
              <c:layout>
                <c:manualLayout>
                  <c:x val="2.204088125347968E-2"/>
                  <c:y val="-3.6457648361406646E-3"/>
                </c:manualLayout>
              </c:layout>
              <c:showLegendKey val="0"/>
              <c:showVal val="1"/>
              <c:showCatName val="0"/>
              <c:showSerName val="0"/>
              <c:showPercent val="1"/>
              <c:showBubbleSize val="0"/>
              <c:separator>
</c:separator>
            </c:dLbl>
            <c:showLegendKey val="0"/>
            <c:showVal val="1"/>
            <c:showCatName val="0"/>
            <c:showSerName val="0"/>
            <c:showPercent val="1"/>
            <c:showBubbleSize val="0"/>
            <c:separator>
</c:separator>
            <c:showLeaderLines val="1"/>
          </c:dLbls>
          <c:cat>
            <c:strRef>
              <c:f>Sheet1!$A$22:$A$26</c:f>
              <c:strCache>
                <c:ptCount val="5"/>
                <c:pt idx="0">
                  <c:v>Personnel</c:v>
                </c:pt>
                <c:pt idx="1">
                  <c:v>Materials</c:v>
                </c:pt>
                <c:pt idx="2">
                  <c:v>Electronic Access</c:v>
                </c:pt>
                <c:pt idx="3">
                  <c:v>Building Operation and Maintenance</c:v>
                </c:pt>
                <c:pt idx="4">
                  <c:v>All Other</c:v>
                </c:pt>
              </c:strCache>
            </c:strRef>
          </c:cat>
          <c:val>
            <c:numRef>
              <c:f>Sheet1!$B$22:$B$26</c:f>
              <c:numCache>
                <c:formatCode>"$"#,##0_);[Red]\("$"#,##0\)</c:formatCode>
                <c:ptCount val="5"/>
                <c:pt idx="0">
                  <c:v>322110067</c:v>
                </c:pt>
                <c:pt idx="1">
                  <c:v>42119182</c:v>
                </c:pt>
                <c:pt idx="2">
                  <c:v>12026673</c:v>
                </c:pt>
                <c:pt idx="3">
                  <c:v>38789483</c:v>
                </c:pt>
                <c:pt idx="4">
                  <c:v>29534534</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5669947506561677"/>
          <c:y val="0.20998515457061079"/>
          <c:w val="0.29481554389034703"/>
          <c:h val="0.43862202941075074"/>
        </c:manualLayout>
      </c:layout>
      <c:overlay val="0"/>
      <c:txPr>
        <a:bodyPr/>
        <a:lstStyle/>
        <a:p>
          <a:pPr>
            <a:defRPr sz="1050" baseline="0"/>
          </a:pPr>
          <a:endParaRPr lang="en-U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4954680973212"/>
          <c:y val="0.10418455845582608"/>
          <c:w val="0.8213473037286001"/>
          <c:h val="0.72979471517571404"/>
        </c:manualLayout>
      </c:layout>
      <c:barChart>
        <c:barDir val="col"/>
        <c:grouping val="clustered"/>
        <c:varyColors val="0"/>
        <c:ser>
          <c:idx val="0"/>
          <c:order val="0"/>
          <c:invertIfNegative val="0"/>
          <c:dLbls>
            <c:showLegendKey val="0"/>
            <c:showVal val="1"/>
            <c:showCatName val="0"/>
            <c:showSerName val="0"/>
            <c:showPercent val="0"/>
            <c:showBubbleSize val="0"/>
            <c:showLeaderLines val="0"/>
          </c:dLbls>
          <c:cat>
            <c:strRef>
              <c:f>Sheet1!$A$17:$A$20</c:f>
              <c:strCache>
                <c:ptCount val="4"/>
                <c:pt idx="0">
                  <c:v>County</c:v>
                </c:pt>
                <c:pt idx="1">
                  <c:v>Joint</c:v>
                </c:pt>
                <c:pt idx="2">
                  <c:v>Association</c:v>
                </c:pt>
                <c:pt idx="3">
                  <c:v>Municipal</c:v>
                </c:pt>
              </c:strCache>
            </c:strRef>
          </c:cat>
          <c:val>
            <c:numRef>
              <c:f>Sheet1!$B$17:$B$20</c:f>
              <c:numCache>
                <c:formatCode>"$"#,##0.00_);[Red]\("$"#,##0.00\)</c:formatCode>
                <c:ptCount val="4"/>
                <c:pt idx="0">
                  <c:v>44.01</c:v>
                </c:pt>
                <c:pt idx="1">
                  <c:v>69.73</c:v>
                </c:pt>
                <c:pt idx="2">
                  <c:v>23.76</c:v>
                </c:pt>
                <c:pt idx="3">
                  <c:v>51.15</c:v>
                </c:pt>
              </c:numCache>
            </c:numRef>
          </c:val>
        </c:ser>
        <c:dLbls>
          <c:showLegendKey val="0"/>
          <c:showVal val="0"/>
          <c:showCatName val="0"/>
          <c:showSerName val="0"/>
          <c:showPercent val="0"/>
          <c:showBubbleSize val="0"/>
        </c:dLbls>
        <c:gapWidth val="150"/>
        <c:axId val="86856192"/>
        <c:axId val="84869120"/>
      </c:barChart>
      <c:catAx>
        <c:axId val="86856192"/>
        <c:scaling>
          <c:orientation val="minMax"/>
        </c:scaling>
        <c:delete val="0"/>
        <c:axPos val="b"/>
        <c:majorTickMark val="none"/>
        <c:minorTickMark val="none"/>
        <c:tickLblPos val="nextTo"/>
        <c:crossAx val="84869120"/>
        <c:crosses val="autoZero"/>
        <c:auto val="1"/>
        <c:lblAlgn val="ctr"/>
        <c:lblOffset val="100"/>
        <c:noMultiLvlLbl val="0"/>
      </c:catAx>
      <c:valAx>
        <c:axId val="84869120"/>
        <c:scaling>
          <c:orientation val="minMax"/>
        </c:scaling>
        <c:delete val="0"/>
        <c:axPos val="l"/>
        <c:majorGridlines/>
        <c:title>
          <c:tx>
            <c:rich>
              <a:bodyPr/>
              <a:lstStyle/>
              <a:p>
                <a:pPr>
                  <a:defRPr/>
                </a:pPr>
                <a:r>
                  <a:rPr lang="en-US" sz="1100" dirty="0"/>
                  <a:t>Funding</a:t>
                </a:r>
                <a:r>
                  <a:rPr lang="en-US" sz="1100" baseline="0" dirty="0"/>
                  <a:t> Per Capita ($)</a:t>
                </a:r>
              </a:p>
            </c:rich>
          </c:tx>
          <c:layout>
            <c:manualLayout>
              <c:xMode val="edge"/>
              <c:yMode val="edge"/>
              <c:x val="1.5494655574676093E-2"/>
              <c:y val="0.32558404589731049"/>
            </c:manualLayout>
          </c:layout>
          <c:overlay val="0"/>
        </c:title>
        <c:numFmt formatCode="&quot;$&quot;#,##0.00_);[Red]\(&quot;$&quot;#,##0.00\)" sourceLinked="1"/>
        <c:majorTickMark val="none"/>
        <c:minorTickMark val="none"/>
        <c:tickLblPos val="nextTo"/>
        <c:crossAx val="86856192"/>
        <c:crosses val="autoZero"/>
        <c:crossBetween val="between"/>
      </c:valAx>
    </c:plotArea>
    <c:plotVisOnly val="1"/>
    <c:dispBlanksAs val="gap"/>
    <c:showDLblsOverMax val="0"/>
  </c:chart>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0.3908</cdr:x>
      <cdr:y>0.90681</cdr:y>
    </cdr:from>
    <cdr:to>
      <cdr:x>0.66788</cdr:x>
      <cdr:y>0.98603</cdr:y>
    </cdr:to>
    <cdr:sp macro="" textlink="">
      <cdr:nvSpPr>
        <cdr:cNvPr id="2" name="TextBox 1"/>
        <cdr:cNvSpPr txBox="1"/>
      </cdr:nvSpPr>
      <cdr:spPr>
        <a:xfrm xmlns:a="http://schemas.openxmlformats.org/drawingml/2006/main">
          <a:off x="2192472" y="3709735"/>
          <a:ext cx="1554499" cy="32410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a:t>Governance</a:t>
          </a:r>
          <a:r>
            <a:rPr lang="en-US" sz="1400" baseline="0" dirty="0"/>
            <a:t> Type</a:t>
          </a:r>
        </a:p>
        <a:p xmlns:a="http://schemas.openxmlformats.org/drawingml/2006/main">
          <a:endParaRPr lang="en-US" sz="1400" dirty="0"/>
        </a:p>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0.39781</cdr:x>
      <cdr:y>0.89572</cdr:y>
    </cdr:from>
    <cdr:to>
      <cdr:x>0.68954</cdr:x>
      <cdr:y>0.96472</cdr:y>
    </cdr:to>
    <cdr:sp macro="" textlink="">
      <cdr:nvSpPr>
        <cdr:cNvPr id="2" name="TextBox 1"/>
        <cdr:cNvSpPr txBox="1"/>
      </cdr:nvSpPr>
      <cdr:spPr>
        <a:xfrm xmlns:a="http://schemas.openxmlformats.org/drawingml/2006/main">
          <a:off x="2209095" y="4594336"/>
          <a:ext cx="1619956" cy="35390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a:t>Governance Type</a:t>
          </a:r>
        </a:p>
        <a:p xmlns:a="http://schemas.openxmlformats.org/drawingml/2006/main">
          <a:endParaRPr lang="en-US"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38E3C3E-7B6A-49B4-9C43-6396FC4EDD28}" type="datetimeFigureOut">
              <a:rPr lang="en-US" smtClean="0"/>
              <a:t>3/11/2014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CF4195-8EC1-446B-BD91-8EF6E66D3B6C}" type="slidenum">
              <a:rPr lang="en-US" smtClean="0"/>
              <a:t>‹#›</a:t>
            </a:fld>
            <a:endParaRPr lang="en-US" dirty="0"/>
          </a:p>
        </p:txBody>
      </p:sp>
    </p:spTree>
    <p:extLst>
      <p:ext uri="{BB962C8B-B14F-4D97-AF65-F5344CB8AC3E}">
        <p14:creationId xmlns:p14="http://schemas.microsoft.com/office/powerpoint/2010/main" val="3156121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4C2C2C-017A-4602-A4BC-07FE25EB6E21}" type="datetimeFigureOut">
              <a:rPr lang="en-US" smtClean="0"/>
              <a:t>3/11/2014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4E4104-E8D8-4318-854D-E314C946DFD8}" type="slidenum">
              <a:rPr lang="en-US" smtClean="0"/>
              <a:t>‹#›</a:t>
            </a:fld>
            <a:endParaRPr lang="en-US" dirty="0"/>
          </a:p>
        </p:txBody>
      </p:sp>
    </p:spTree>
    <p:extLst>
      <p:ext uri="{BB962C8B-B14F-4D97-AF65-F5344CB8AC3E}">
        <p14:creationId xmlns:p14="http://schemas.microsoft.com/office/powerpoint/2010/main" val="2704726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E4104-E8D8-4318-854D-E314C946DFD8}" type="slidenum">
              <a:rPr lang="en-US" smtClean="0"/>
              <a:t>1</a:t>
            </a:fld>
            <a:endParaRPr lang="en-US" dirty="0"/>
          </a:p>
        </p:txBody>
      </p:sp>
    </p:spTree>
    <p:extLst>
      <p:ext uri="{BB962C8B-B14F-4D97-AF65-F5344CB8AC3E}">
        <p14:creationId xmlns:p14="http://schemas.microsoft.com/office/powerpoint/2010/main" val="771965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E4104-E8D8-4318-854D-E314C946DFD8}" type="slidenum">
              <a:rPr lang="en-US" smtClean="0"/>
              <a:t>4</a:t>
            </a:fld>
            <a:endParaRPr lang="en-US" dirty="0"/>
          </a:p>
        </p:txBody>
      </p:sp>
    </p:spTree>
    <p:extLst>
      <p:ext uri="{BB962C8B-B14F-4D97-AF65-F5344CB8AC3E}">
        <p14:creationId xmlns:p14="http://schemas.microsoft.com/office/powerpoint/2010/main" val="1756785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645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29057" indent="-280406" eaLnBrk="0" hangingPunct="0">
              <a:defRPr sz="2400">
                <a:solidFill>
                  <a:schemeClr val="tx1"/>
                </a:solidFill>
                <a:latin typeface="Times New Roman" pitchFamily="18" charset="0"/>
              </a:defRPr>
            </a:lvl2pPr>
            <a:lvl3pPr marL="1121626" indent="-224325" eaLnBrk="0" hangingPunct="0">
              <a:defRPr sz="2400">
                <a:solidFill>
                  <a:schemeClr val="tx1"/>
                </a:solidFill>
                <a:latin typeface="Times New Roman" pitchFamily="18" charset="0"/>
              </a:defRPr>
            </a:lvl3pPr>
            <a:lvl4pPr marL="1570276" indent="-224325" eaLnBrk="0" hangingPunct="0">
              <a:defRPr sz="2400">
                <a:solidFill>
                  <a:schemeClr val="tx1"/>
                </a:solidFill>
                <a:latin typeface="Times New Roman" pitchFamily="18" charset="0"/>
              </a:defRPr>
            </a:lvl4pPr>
            <a:lvl5pPr marL="2018927" indent="-224325" eaLnBrk="0" hangingPunct="0">
              <a:defRPr sz="2400">
                <a:solidFill>
                  <a:schemeClr val="tx1"/>
                </a:solidFill>
                <a:latin typeface="Times New Roman" pitchFamily="18" charset="0"/>
              </a:defRPr>
            </a:lvl5pPr>
            <a:lvl6pPr marL="2467577" indent="-224325" eaLnBrk="0" fontAlgn="base" hangingPunct="0">
              <a:spcBef>
                <a:spcPct val="0"/>
              </a:spcBef>
              <a:spcAft>
                <a:spcPct val="0"/>
              </a:spcAft>
              <a:defRPr sz="2400">
                <a:solidFill>
                  <a:schemeClr val="tx1"/>
                </a:solidFill>
                <a:latin typeface="Times New Roman" pitchFamily="18" charset="0"/>
              </a:defRPr>
            </a:lvl6pPr>
            <a:lvl7pPr marL="2916227" indent="-224325" eaLnBrk="0" fontAlgn="base" hangingPunct="0">
              <a:spcBef>
                <a:spcPct val="0"/>
              </a:spcBef>
              <a:spcAft>
                <a:spcPct val="0"/>
              </a:spcAft>
              <a:defRPr sz="2400">
                <a:solidFill>
                  <a:schemeClr val="tx1"/>
                </a:solidFill>
                <a:latin typeface="Times New Roman" pitchFamily="18" charset="0"/>
              </a:defRPr>
            </a:lvl7pPr>
            <a:lvl8pPr marL="3364878" indent="-224325" eaLnBrk="0" fontAlgn="base" hangingPunct="0">
              <a:spcBef>
                <a:spcPct val="0"/>
              </a:spcBef>
              <a:spcAft>
                <a:spcPct val="0"/>
              </a:spcAft>
              <a:defRPr sz="2400">
                <a:solidFill>
                  <a:schemeClr val="tx1"/>
                </a:solidFill>
                <a:latin typeface="Times New Roman" pitchFamily="18" charset="0"/>
              </a:defRPr>
            </a:lvl8pPr>
            <a:lvl9pPr marL="3813528" indent="-224325" eaLnBrk="0" fontAlgn="base" hangingPunct="0">
              <a:spcBef>
                <a:spcPct val="0"/>
              </a:spcBef>
              <a:spcAft>
                <a:spcPct val="0"/>
              </a:spcAft>
              <a:defRPr sz="2400">
                <a:solidFill>
                  <a:schemeClr val="tx1"/>
                </a:solidFill>
                <a:latin typeface="Times New Roman" pitchFamily="18" charset="0"/>
              </a:defRPr>
            </a:lvl9pPr>
          </a:lstStyle>
          <a:p>
            <a:pPr eaLnBrk="1" hangingPunct="1"/>
            <a:fld id="{BE75A080-6F63-4E58-BD9F-4D7175D5DECA}" type="slidenum">
              <a:rPr lang="en-US" altLang="en-US" sz="1200"/>
              <a:pPr eaLnBrk="1" hangingPunct="1"/>
              <a:t>9</a:t>
            </a:fld>
            <a:endParaRPr lang="en-US"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829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29057" indent="-280406" eaLnBrk="0" hangingPunct="0">
              <a:defRPr sz="2400">
                <a:solidFill>
                  <a:schemeClr val="tx1"/>
                </a:solidFill>
                <a:latin typeface="Times New Roman" pitchFamily="18" charset="0"/>
              </a:defRPr>
            </a:lvl2pPr>
            <a:lvl3pPr marL="1121626" indent="-224325" eaLnBrk="0" hangingPunct="0">
              <a:defRPr sz="2400">
                <a:solidFill>
                  <a:schemeClr val="tx1"/>
                </a:solidFill>
                <a:latin typeface="Times New Roman" pitchFamily="18" charset="0"/>
              </a:defRPr>
            </a:lvl3pPr>
            <a:lvl4pPr marL="1570276" indent="-224325" eaLnBrk="0" hangingPunct="0">
              <a:defRPr sz="2400">
                <a:solidFill>
                  <a:schemeClr val="tx1"/>
                </a:solidFill>
                <a:latin typeface="Times New Roman" pitchFamily="18" charset="0"/>
              </a:defRPr>
            </a:lvl4pPr>
            <a:lvl5pPr marL="2018927" indent="-224325" eaLnBrk="0" hangingPunct="0">
              <a:defRPr sz="2400">
                <a:solidFill>
                  <a:schemeClr val="tx1"/>
                </a:solidFill>
                <a:latin typeface="Times New Roman" pitchFamily="18" charset="0"/>
              </a:defRPr>
            </a:lvl5pPr>
            <a:lvl6pPr marL="2467577" indent="-224325" eaLnBrk="0" fontAlgn="base" hangingPunct="0">
              <a:spcBef>
                <a:spcPct val="0"/>
              </a:spcBef>
              <a:spcAft>
                <a:spcPct val="0"/>
              </a:spcAft>
              <a:defRPr sz="2400">
                <a:solidFill>
                  <a:schemeClr val="tx1"/>
                </a:solidFill>
                <a:latin typeface="Times New Roman" pitchFamily="18" charset="0"/>
              </a:defRPr>
            </a:lvl6pPr>
            <a:lvl7pPr marL="2916227" indent="-224325" eaLnBrk="0" fontAlgn="base" hangingPunct="0">
              <a:spcBef>
                <a:spcPct val="0"/>
              </a:spcBef>
              <a:spcAft>
                <a:spcPct val="0"/>
              </a:spcAft>
              <a:defRPr sz="2400">
                <a:solidFill>
                  <a:schemeClr val="tx1"/>
                </a:solidFill>
                <a:latin typeface="Times New Roman" pitchFamily="18" charset="0"/>
              </a:defRPr>
            </a:lvl7pPr>
            <a:lvl8pPr marL="3364878" indent="-224325" eaLnBrk="0" fontAlgn="base" hangingPunct="0">
              <a:spcBef>
                <a:spcPct val="0"/>
              </a:spcBef>
              <a:spcAft>
                <a:spcPct val="0"/>
              </a:spcAft>
              <a:defRPr sz="2400">
                <a:solidFill>
                  <a:schemeClr val="tx1"/>
                </a:solidFill>
                <a:latin typeface="Times New Roman" pitchFamily="18" charset="0"/>
              </a:defRPr>
            </a:lvl8pPr>
            <a:lvl9pPr marL="3813528" indent="-224325" eaLnBrk="0" fontAlgn="base" hangingPunct="0">
              <a:spcBef>
                <a:spcPct val="0"/>
              </a:spcBef>
              <a:spcAft>
                <a:spcPct val="0"/>
              </a:spcAft>
              <a:defRPr sz="2400">
                <a:solidFill>
                  <a:schemeClr val="tx1"/>
                </a:solidFill>
                <a:latin typeface="Times New Roman" pitchFamily="18" charset="0"/>
              </a:defRPr>
            </a:lvl9pPr>
          </a:lstStyle>
          <a:p>
            <a:pPr eaLnBrk="1" hangingPunct="1"/>
            <a:fld id="{BA8040BE-6040-43E2-890A-73E4C1E5F68A}" type="slidenum">
              <a:rPr lang="en-US" altLang="en-US" sz="1200"/>
              <a:pPr eaLnBrk="1" hangingPunct="1"/>
              <a:t>17</a:t>
            </a:fld>
            <a:endParaRPr lang="en-US"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8499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29057" indent="-280406" eaLnBrk="0" hangingPunct="0">
              <a:defRPr sz="2400">
                <a:solidFill>
                  <a:schemeClr val="tx1"/>
                </a:solidFill>
                <a:latin typeface="Times New Roman" pitchFamily="18" charset="0"/>
              </a:defRPr>
            </a:lvl2pPr>
            <a:lvl3pPr marL="1121626" indent="-224325" eaLnBrk="0" hangingPunct="0">
              <a:defRPr sz="2400">
                <a:solidFill>
                  <a:schemeClr val="tx1"/>
                </a:solidFill>
                <a:latin typeface="Times New Roman" pitchFamily="18" charset="0"/>
              </a:defRPr>
            </a:lvl3pPr>
            <a:lvl4pPr marL="1570276" indent="-224325" eaLnBrk="0" hangingPunct="0">
              <a:defRPr sz="2400">
                <a:solidFill>
                  <a:schemeClr val="tx1"/>
                </a:solidFill>
                <a:latin typeface="Times New Roman" pitchFamily="18" charset="0"/>
              </a:defRPr>
            </a:lvl4pPr>
            <a:lvl5pPr marL="2018927" indent="-224325" eaLnBrk="0" hangingPunct="0">
              <a:defRPr sz="2400">
                <a:solidFill>
                  <a:schemeClr val="tx1"/>
                </a:solidFill>
                <a:latin typeface="Times New Roman" pitchFamily="18" charset="0"/>
              </a:defRPr>
            </a:lvl5pPr>
            <a:lvl6pPr marL="2467577" indent="-224325" eaLnBrk="0" fontAlgn="base" hangingPunct="0">
              <a:spcBef>
                <a:spcPct val="0"/>
              </a:spcBef>
              <a:spcAft>
                <a:spcPct val="0"/>
              </a:spcAft>
              <a:defRPr sz="2400">
                <a:solidFill>
                  <a:schemeClr val="tx1"/>
                </a:solidFill>
                <a:latin typeface="Times New Roman" pitchFamily="18" charset="0"/>
              </a:defRPr>
            </a:lvl6pPr>
            <a:lvl7pPr marL="2916227" indent="-224325" eaLnBrk="0" fontAlgn="base" hangingPunct="0">
              <a:spcBef>
                <a:spcPct val="0"/>
              </a:spcBef>
              <a:spcAft>
                <a:spcPct val="0"/>
              </a:spcAft>
              <a:defRPr sz="2400">
                <a:solidFill>
                  <a:schemeClr val="tx1"/>
                </a:solidFill>
                <a:latin typeface="Times New Roman" pitchFamily="18" charset="0"/>
              </a:defRPr>
            </a:lvl7pPr>
            <a:lvl8pPr marL="3364878" indent="-224325" eaLnBrk="0" fontAlgn="base" hangingPunct="0">
              <a:spcBef>
                <a:spcPct val="0"/>
              </a:spcBef>
              <a:spcAft>
                <a:spcPct val="0"/>
              </a:spcAft>
              <a:defRPr sz="2400">
                <a:solidFill>
                  <a:schemeClr val="tx1"/>
                </a:solidFill>
                <a:latin typeface="Times New Roman" pitchFamily="18" charset="0"/>
              </a:defRPr>
            </a:lvl8pPr>
            <a:lvl9pPr marL="3813528" indent="-224325" eaLnBrk="0" fontAlgn="base" hangingPunct="0">
              <a:spcBef>
                <a:spcPct val="0"/>
              </a:spcBef>
              <a:spcAft>
                <a:spcPct val="0"/>
              </a:spcAft>
              <a:defRPr sz="2400">
                <a:solidFill>
                  <a:schemeClr val="tx1"/>
                </a:solidFill>
                <a:latin typeface="Times New Roman" pitchFamily="18" charset="0"/>
              </a:defRPr>
            </a:lvl9pPr>
          </a:lstStyle>
          <a:p>
            <a:pPr eaLnBrk="1" hangingPunct="1"/>
            <a:fld id="{BD0EB016-886B-4D99-B675-1A6977E324EF}" type="slidenum">
              <a:rPr lang="en-US" altLang="en-US" sz="1200"/>
              <a:pPr eaLnBrk="1" hangingPunct="1"/>
              <a:t>18</a:t>
            </a:fld>
            <a:endParaRPr lang="en-US"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563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29057" indent="-280406" eaLnBrk="0" hangingPunct="0">
              <a:spcBef>
                <a:spcPct val="30000"/>
              </a:spcBef>
              <a:defRPr sz="1200">
                <a:solidFill>
                  <a:schemeClr val="tx1"/>
                </a:solidFill>
                <a:latin typeface="Times New Roman" pitchFamily="18" charset="0"/>
              </a:defRPr>
            </a:lvl2pPr>
            <a:lvl3pPr marL="1121626" indent="-224325" eaLnBrk="0" hangingPunct="0">
              <a:spcBef>
                <a:spcPct val="30000"/>
              </a:spcBef>
              <a:defRPr sz="1200">
                <a:solidFill>
                  <a:schemeClr val="tx1"/>
                </a:solidFill>
                <a:latin typeface="Times New Roman" pitchFamily="18" charset="0"/>
              </a:defRPr>
            </a:lvl3pPr>
            <a:lvl4pPr marL="1570276" indent="-224325" eaLnBrk="0" hangingPunct="0">
              <a:spcBef>
                <a:spcPct val="30000"/>
              </a:spcBef>
              <a:defRPr sz="1200">
                <a:solidFill>
                  <a:schemeClr val="tx1"/>
                </a:solidFill>
                <a:latin typeface="Times New Roman" pitchFamily="18" charset="0"/>
              </a:defRPr>
            </a:lvl4pPr>
            <a:lvl5pPr marL="2018927" indent="-224325" eaLnBrk="0" hangingPunct="0">
              <a:spcBef>
                <a:spcPct val="30000"/>
              </a:spcBef>
              <a:defRPr sz="1200">
                <a:solidFill>
                  <a:schemeClr val="tx1"/>
                </a:solidFill>
                <a:latin typeface="Times New Roman" pitchFamily="18" charset="0"/>
              </a:defRPr>
            </a:lvl5pPr>
            <a:lvl6pPr marL="2467577" indent="-224325" eaLnBrk="0" fontAlgn="base" hangingPunct="0">
              <a:spcBef>
                <a:spcPct val="30000"/>
              </a:spcBef>
              <a:spcAft>
                <a:spcPct val="0"/>
              </a:spcAft>
              <a:defRPr sz="1200">
                <a:solidFill>
                  <a:schemeClr val="tx1"/>
                </a:solidFill>
                <a:latin typeface="Times New Roman" pitchFamily="18" charset="0"/>
              </a:defRPr>
            </a:lvl6pPr>
            <a:lvl7pPr marL="2916227" indent="-224325" eaLnBrk="0" fontAlgn="base" hangingPunct="0">
              <a:spcBef>
                <a:spcPct val="30000"/>
              </a:spcBef>
              <a:spcAft>
                <a:spcPct val="0"/>
              </a:spcAft>
              <a:defRPr sz="1200">
                <a:solidFill>
                  <a:schemeClr val="tx1"/>
                </a:solidFill>
                <a:latin typeface="Times New Roman" pitchFamily="18" charset="0"/>
              </a:defRPr>
            </a:lvl7pPr>
            <a:lvl8pPr marL="3364878" indent="-224325" eaLnBrk="0" fontAlgn="base" hangingPunct="0">
              <a:spcBef>
                <a:spcPct val="30000"/>
              </a:spcBef>
              <a:spcAft>
                <a:spcPct val="0"/>
              </a:spcAft>
              <a:defRPr sz="1200">
                <a:solidFill>
                  <a:schemeClr val="tx1"/>
                </a:solidFill>
                <a:latin typeface="Times New Roman" pitchFamily="18" charset="0"/>
              </a:defRPr>
            </a:lvl8pPr>
            <a:lvl9pPr marL="3813528" indent="-224325"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B621F80F-21AE-4B48-AABB-4216EDA7B960}" type="slidenum">
              <a:rPr lang="en-US" altLang="en-US" smtClean="0"/>
              <a:pPr eaLnBrk="1" hangingPunct="1">
                <a:spcBef>
                  <a:spcPct val="0"/>
                </a:spcBef>
              </a:pPr>
              <a:t>32</a:t>
            </a:fld>
            <a:endParaRPr lang="en-US" alt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4173754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388332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3496283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148305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3527832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2493531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607937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728134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741983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302206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982F0-94A4-4B84-99F9-16039AEA3FD1}" type="datetimeFigureOut">
              <a:rPr lang="en-US" smtClean="0"/>
              <a:t>3/11/2014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D9B4E7-3F4F-4883-8294-5456417EA191}" type="slidenum">
              <a:rPr lang="en-US" smtClean="0"/>
              <a:t>‹#›</a:t>
            </a:fld>
            <a:endParaRPr lang="en-US" dirty="0"/>
          </a:p>
        </p:txBody>
      </p:sp>
    </p:spTree>
    <p:extLst>
      <p:ext uri="{BB962C8B-B14F-4D97-AF65-F5344CB8AC3E}">
        <p14:creationId xmlns:p14="http://schemas.microsoft.com/office/powerpoint/2010/main" val="73015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A982F0-94A4-4B84-99F9-16039AEA3FD1}" type="datetimeFigureOut">
              <a:rPr lang="en-US" smtClean="0"/>
              <a:t>3/11/2014</a:t>
            </a:fld>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D9B4E7-3F4F-4883-8294-5456417EA191}" type="slidenum">
              <a:rPr lang="en-US" smtClean="0"/>
              <a:t>‹#›</a:t>
            </a:fld>
            <a:endParaRPr lang="en-US" dirty="0"/>
          </a:p>
        </p:txBody>
      </p:sp>
    </p:spTree>
    <p:extLst>
      <p:ext uri="{BB962C8B-B14F-4D97-AF65-F5344CB8AC3E}">
        <p14:creationId xmlns:p14="http://schemas.microsoft.com/office/powerpoint/2010/main" val="2395969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nj.gov/grc" TargetMode="External"/><Relationship Id="rId2" Type="http://schemas.openxmlformats.org/officeDocument/2006/relationships/hyperlink" Target="http://hpcpsdi.rutgers.edu/NJHPG/downloads/Sunshine%20Laws.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njla.org/content/a1396s967" TargetMode="External"/><Relationship Id="rId2" Type="http://schemas.openxmlformats.org/officeDocument/2006/relationships/hyperlink" Target="http://njla.org/content/a1314"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njla.org/content/s425"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lss.njstatelib.org/director_resources" TargetMode="External"/><Relationship Id="rId2" Type="http://schemas.openxmlformats.org/officeDocument/2006/relationships/hyperlink" Target="http://lss.njstatelib.org/library_law" TargetMode="Externa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lss.njstatelib.org/trustee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838202"/>
            <a:ext cx="7772400" cy="1470025"/>
          </a:xfrm>
        </p:spPr>
        <p:txBody>
          <a:bodyPr>
            <a:noAutofit/>
          </a:bodyPr>
          <a:lstStyle/>
          <a:p>
            <a:pPr eaLnBrk="1" hangingPunct="1"/>
            <a:r>
              <a:rPr lang="en-US" sz="5400" dirty="0" smtClean="0"/>
              <a:t>Library Structure &amp; Funding</a:t>
            </a:r>
          </a:p>
        </p:txBody>
      </p:sp>
      <p:sp>
        <p:nvSpPr>
          <p:cNvPr id="3" name="Subtitle 2"/>
          <p:cNvSpPr>
            <a:spLocks noGrp="1"/>
          </p:cNvSpPr>
          <p:nvPr>
            <p:ph type="subTitle" idx="1"/>
          </p:nvPr>
        </p:nvSpPr>
        <p:spPr>
          <a:xfrm>
            <a:off x="609602" y="2605177"/>
            <a:ext cx="7924800" cy="4267200"/>
          </a:xfrm>
        </p:spPr>
        <p:txBody>
          <a:bodyPr/>
          <a:lstStyle/>
          <a:p>
            <a:pPr>
              <a:defRPr/>
            </a:pPr>
            <a:r>
              <a:rPr lang="en-US" sz="2400" b="1" i="1" dirty="0">
                <a:solidFill>
                  <a:schemeClr val="tx1"/>
                </a:solidFill>
              </a:rPr>
              <a:t>Victoria Rosch</a:t>
            </a:r>
          </a:p>
          <a:p>
            <a:pPr>
              <a:defRPr/>
            </a:pPr>
            <a:r>
              <a:rPr lang="en-US" sz="2400" i="1" dirty="0"/>
              <a:t> Deputy State Librarian for Library Support Services</a:t>
            </a:r>
          </a:p>
          <a:p>
            <a:pPr>
              <a:defRPr/>
            </a:pPr>
            <a:r>
              <a:rPr lang="en-US" sz="2400" i="1" dirty="0"/>
              <a:t>  New Jersey State </a:t>
            </a:r>
            <a:r>
              <a:rPr lang="en-US" sz="2400" i="1" dirty="0" smtClean="0"/>
              <a:t>Library</a:t>
            </a:r>
          </a:p>
          <a:p>
            <a:pPr>
              <a:defRPr/>
            </a:pPr>
            <a:r>
              <a:rPr lang="en-US" sz="2400" i="1" dirty="0"/>
              <a:t>and</a:t>
            </a:r>
          </a:p>
          <a:p>
            <a:pPr>
              <a:defRPr/>
            </a:pPr>
            <a:r>
              <a:rPr lang="en-US" sz="2400" b="1" i="1" dirty="0" smtClean="0">
                <a:solidFill>
                  <a:schemeClr val="tx1"/>
                </a:solidFill>
              </a:rPr>
              <a:t>Patricia Tumulty </a:t>
            </a:r>
          </a:p>
          <a:p>
            <a:pPr>
              <a:defRPr/>
            </a:pPr>
            <a:r>
              <a:rPr lang="en-US" sz="2400" i="1" dirty="0" smtClean="0"/>
              <a:t>Executive </a:t>
            </a:r>
            <a:r>
              <a:rPr lang="en-US" sz="2400" i="1" dirty="0"/>
              <a:t>Director of the New Jersey Library </a:t>
            </a:r>
            <a:r>
              <a:rPr lang="en-US" sz="2400" i="1" dirty="0" smtClean="0"/>
              <a:t>Association </a:t>
            </a:r>
            <a:r>
              <a:rPr lang="en-US" sz="2400" i="1" dirty="0"/>
              <a:t>&amp;</a:t>
            </a:r>
            <a:r>
              <a:rPr lang="en-US" sz="2400" i="1" dirty="0" smtClean="0"/>
              <a:t>  </a:t>
            </a:r>
            <a:r>
              <a:rPr lang="en-US" sz="2400" i="1" dirty="0"/>
              <a:t>New Jersey Library Trustee Association </a:t>
            </a:r>
          </a:p>
          <a:p>
            <a:pPr>
              <a:defRPr/>
            </a:pPr>
            <a:r>
              <a:rPr lang="en-US" sz="2400" i="1" dirty="0" smtClean="0"/>
              <a:t> </a:t>
            </a:r>
            <a:endParaRPr lang="en-US" sz="2400" i="1" dirty="0"/>
          </a:p>
        </p:txBody>
      </p:sp>
      <p:pic>
        <p:nvPicPr>
          <p:cNvPr id="1026" name="Picture 2" descr="P:\Logos-Letterhead-Printing\NJSL\NJLibLogoaffiliatecolo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5791200"/>
            <a:ext cx="1545094" cy="71545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Logos-Letterhead-Printing\NJLA\njla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3474" y="5842385"/>
            <a:ext cx="1216326" cy="662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08567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Powers of the </a:t>
            </a:r>
            <a:r>
              <a:rPr lang="en-US" altLang="en-US" dirty="0" smtClean="0"/>
              <a:t>County Library Commission</a:t>
            </a:r>
            <a:endParaRPr lang="en-US" dirty="0"/>
          </a:p>
        </p:txBody>
      </p:sp>
      <p:sp>
        <p:nvSpPr>
          <p:cNvPr id="3" name="Content Placeholder 2"/>
          <p:cNvSpPr>
            <a:spLocks noGrp="1"/>
          </p:cNvSpPr>
          <p:nvPr>
            <p:ph idx="1"/>
          </p:nvPr>
        </p:nvSpPr>
        <p:spPr>
          <a:xfrm>
            <a:off x="457200" y="1600202"/>
            <a:ext cx="8229600" cy="4876798"/>
          </a:xfrm>
        </p:spPr>
        <p:txBody>
          <a:bodyPr>
            <a:normAutofit fontScale="77500" lnSpcReduction="20000"/>
          </a:bodyPr>
          <a:lstStyle/>
          <a:p>
            <a:r>
              <a:rPr lang="en-US" sz="3100" dirty="0"/>
              <a:t>The county library commission shall organize by the election of a chairman, and shall adopt rules and regulations for the establishment and maintenance of the county </a:t>
            </a:r>
            <a:r>
              <a:rPr lang="en-US" sz="3100" dirty="0" smtClean="0"/>
              <a:t>library</a:t>
            </a:r>
          </a:p>
          <a:p>
            <a:endParaRPr lang="en-US" sz="3100" dirty="0" smtClean="0"/>
          </a:p>
          <a:p>
            <a:r>
              <a:rPr lang="en-US" sz="3100" dirty="0" smtClean="0"/>
              <a:t>It may hire staff, purchase </a:t>
            </a:r>
            <a:r>
              <a:rPr lang="en-US" sz="3100" dirty="0"/>
              <a:t>such supplies and equipment and incur such expenses as it may deem </a:t>
            </a:r>
            <a:r>
              <a:rPr lang="en-US" sz="3100" dirty="0" smtClean="0"/>
              <a:t>necessary, accept </a:t>
            </a:r>
            <a:r>
              <a:rPr lang="en-US" sz="3100" dirty="0"/>
              <a:t>gifts, devises, legacies and bequests of property, real and personal, and hold and use the property and income of the same in any manner, which is lawful and consistent with the purpose for which the commission is </a:t>
            </a:r>
            <a:r>
              <a:rPr lang="en-US" sz="3100" dirty="0" smtClean="0"/>
              <a:t>created </a:t>
            </a:r>
          </a:p>
          <a:p>
            <a:endParaRPr lang="en-US" sz="3100" dirty="0" smtClean="0"/>
          </a:p>
          <a:p>
            <a:r>
              <a:rPr lang="en-US" altLang="en-US" sz="3100" dirty="0" smtClean="0"/>
              <a:t>If </a:t>
            </a:r>
            <a:r>
              <a:rPr lang="en-US" altLang="en-US" sz="3100" dirty="0"/>
              <a:t>the </a:t>
            </a:r>
            <a:r>
              <a:rPr lang="en-US" altLang="en-US" sz="3100" dirty="0" smtClean="0"/>
              <a:t>county </a:t>
            </a:r>
            <a:r>
              <a:rPr lang="en-US" altLang="en-US" sz="3100" dirty="0"/>
              <a:t>participates in the NJ Civil Service system, the library board registers as the appointing authority and appoints someone (usually the director) to act on its behalf</a:t>
            </a:r>
          </a:p>
          <a:p>
            <a:endParaRPr lang="en-US" dirty="0"/>
          </a:p>
        </p:txBody>
      </p:sp>
    </p:spTree>
    <p:extLst>
      <p:ext uri="{BB962C8B-B14F-4D97-AF65-F5344CB8AC3E}">
        <p14:creationId xmlns:p14="http://schemas.microsoft.com/office/powerpoint/2010/main" val="21950887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Public Library Expenditures</a:t>
            </a:r>
            <a:endParaRPr lang="en-US"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77172008"/>
              </p:ext>
            </p:extLst>
          </p:nvPr>
        </p:nvGraphicFramePr>
        <p:xfrm>
          <a:off x="5334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4909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General Local Government Agency</a:t>
            </a:r>
            <a:br>
              <a:rPr lang="en-US" altLang="en-US" dirty="0"/>
            </a:br>
            <a:r>
              <a:rPr lang="en-US" altLang="en-US" dirty="0"/>
              <a:t>Requirements</a:t>
            </a:r>
            <a:endParaRPr lang="en-US" dirty="0"/>
          </a:p>
        </p:txBody>
      </p:sp>
      <p:sp>
        <p:nvSpPr>
          <p:cNvPr id="3" name="Content Placeholder 2"/>
          <p:cNvSpPr>
            <a:spLocks noGrp="1"/>
          </p:cNvSpPr>
          <p:nvPr>
            <p:ph idx="1"/>
          </p:nvPr>
        </p:nvSpPr>
        <p:spPr/>
        <p:txBody>
          <a:bodyPr>
            <a:normAutofit fontScale="77500" lnSpcReduction="20000"/>
          </a:bodyPr>
          <a:lstStyle/>
          <a:p>
            <a:pPr>
              <a:spcBef>
                <a:spcPts val="600"/>
              </a:spcBef>
            </a:pPr>
            <a:endParaRPr lang="en-US" altLang="en-US" sz="4100" dirty="0" smtClean="0"/>
          </a:p>
          <a:p>
            <a:pPr>
              <a:spcBef>
                <a:spcPts val="600"/>
              </a:spcBef>
            </a:pPr>
            <a:r>
              <a:rPr lang="en-US" altLang="en-US" sz="4100" dirty="0" smtClean="0"/>
              <a:t>Funding </a:t>
            </a:r>
            <a:r>
              <a:rPr lang="en-US" altLang="en-US" sz="4100" dirty="0"/>
              <a:t>may only be raised as permitted by law</a:t>
            </a:r>
          </a:p>
          <a:p>
            <a:pPr>
              <a:spcBef>
                <a:spcPts val="600"/>
              </a:spcBef>
            </a:pPr>
            <a:r>
              <a:rPr lang="en-US" altLang="en-US" sz="4100" dirty="0"/>
              <a:t>Any funding, including gifts, must be spent according to the law</a:t>
            </a:r>
          </a:p>
          <a:p>
            <a:pPr>
              <a:spcBef>
                <a:spcPts val="600"/>
              </a:spcBef>
            </a:pPr>
            <a:r>
              <a:rPr lang="en-US" altLang="en-US" sz="4100" dirty="0"/>
              <a:t>Anything purchased with government funds or received as a donation is government property and may only be disposed of according to law</a:t>
            </a:r>
          </a:p>
          <a:p>
            <a:pPr>
              <a:spcBef>
                <a:spcPts val="600"/>
              </a:spcBef>
            </a:pPr>
            <a:r>
              <a:rPr lang="en-US" altLang="en-US" sz="4100" dirty="0"/>
              <a:t>Record retention, including electronic records, must be maintained according to law</a:t>
            </a:r>
          </a:p>
          <a:p>
            <a:endParaRPr lang="en-US" dirty="0"/>
          </a:p>
        </p:txBody>
      </p:sp>
    </p:spTree>
    <p:extLst>
      <p:ext uri="{BB962C8B-B14F-4D97-AF65-F5344CB8AC3E}">
        <p14:creationId xmlns:p14="http://schemas.microsoft.com/office/powerpoint/2010/main" val="12430324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Government Transparency</a:t>
            </a:r>
            <a:endParaRPr lang="en-US" sz="4000" dirty="0"/>
          </a:p>
        </p:txBody>
      </p:sp>
      <p:sp>
        <p:nvSpPr>
          <p:cNvPr id="3" name="Content Placeholder 2"/>
          <p:cNvSpPr>
            <a:spLocks noGrp="1"/>
          </p:cNvSpPr>
          <p:nvPr>
            <p:ph idx="1"/>
          </p:nvPr>
        </p:nvSpPr>
        <p:spPr/>
        <p:txBody>
          <a:bodyPr>
            <a:normAutofit fontScale="70000" lnSpcReduction="20000"/>
          </a:bodyPr>
          <a:lstStyle/>
          <a:p>
            <a:pPr algn="ctr">
              <a:lnSpc>
                <a:spcPct val="90000"/>
              </a:lnSpc>
              <a:buNone/>
            </a:pPr>
            <a:endParaRPr lang="en-US" sz="3600" dirty="0" smtClean="0"/>
          </a:p>
          <a:p>
            <a:pPr algn="ctr">
              <a:lnSpc>
                <a:spcPct val="90000"/>
              </a:lnSpc>
              <a:buNone/>
            </a:pPr>
            <a:r>
              <a:rPr lang="en-US" sz="5100" dirty="0" smtClean="0"/>
              <a:t>Open Public Meetings Act (Sunshine Act)</a:t>
            </a:r>
          </a:p>
          <a:p>
            <a:pPr algn="ctr">
              <a:lnSpc>
                <a:spcPct val="90000"/>
              </a:lnSpc>
              <a:buNone/>
            </a:pPr>
            <a:endParaRPr lang="en-US" sz="3600" dirty="0" smtClean="0"/>
          </a:p>
          <a:p>
            <a:pPr algn="ctr">
              <a:lnSpc>
                <a:spcPct val="90000"/>
              </a:lnSpc>
              <a:buNone/>
            </a:pPr>
            <a:r>
              <a:rPr lang="en-US" sz="2900" dirty="0">
                <a:hlinkClick r:id="rId2"/>
              </a:rPr>
              <a:t>http://hpcpsdi.rutgers.edu/NJHPG/downloads/Sunshine%20Laws.pdf</a:t>
            </a:r>
            <a:endParaRPr lang="en-US" sz="2900" dirty="0" smtClean="0"/>
          </a:p>
          <a:p>
            <a:pPr algn="ctr">
              <a:lnSpc>
                <a:spcPct val="90000"/>
              </a:lnSpc>
              <a:buNone/>
            </a:pPr>
            <a:endParaRPr lang="en-US" sz="3600" dirty="0" smtClean="0"/>
          </a:p>
          <a:p>
            <a:pPr algn="ctr">
              <a:lnSpc>
                <a:spcPct val="90000"/>
              </a:lnSpc>
              <a:buNone/>
            </a:pPr>
            <a:r>
              <a:rPr lang="en-US" sz="5100" dirty="0" smtClean="0"/>
              <a:t>Open Public Records Act (OPRA)</a:t>
            </a:r>
          </a:p>
          <a:p>
            <a:pPr algn="ctr">
              <a:lnSpc>
                <a:spcPct val="90000"/>
              </a:lnSpc>
              <a:buNone/>
            </a:pPr>
            <a:r>
              <a:rPr lang="en-US" sz="2600" dirty="0" smtClean="0"/>
              <a:t> </a:t>
            </a:r>
          </a:p>
          <a:p>
            <a:pPr algn="ctr">
              <a:buNone/>
            </a:pPr>
            <a:r>
              <a:rPr lang="en-US" sz="2900" dirty="0" smtClean="0">
                <a:hlinkClick r:id="rId3"/>
              </a:rPr>
              <a:t>http://www.nj.gov/grc</a:t>
            </a:r>
            <a:r>
              <a:rPr lang="en-US" sz="2900" dirty="0" smtClean="0"/>
              <a:t> </a:t>
            </a:r>
          </a:p>
          <a:p>
            <a:pPr algn="ctr">
              <a:buNone/>
            </a:pPr>
            <a:endParaRPr lang="en-US" dirty="0" smtClean="0"/>
          </a:p>
          <a:p>
            <a:pPr algn="ctr">
              <a:buNone/>
            </a:pPr>
            <a:r>
              <a:rPr lang="en-US" sz="3100" dirty="0" smtClean="0"/>
              <a:t>Note: </a:t>
            </a:r>
            <a:r>
              <a:rPr lang="en-US" sz="3100" dirty="0" smtClean="0">
                <a:cs typeface="Courier New" pitchFamily="49" charset="0"/>
              </a:rPr>
              <a:t>Association libraries do not have to comply with the requirements, but should as a </a:t>
            </a:r>
            <a:r>
              <a:rPr lang="en-US" sz="3100" dirty="0" smtClean="0"/>
              <a:t>“best practice” if they accept public funds.</a:t>
            </a:r>
          </a:p>
          <a:p>
            <a:pPr marL="0" indent="0">
              <a:buNone/>
            </a:pPr>
            <a:endParaRPr lang="en-US" dirty="0"/>
          </a:p>
        </p:txBody>
      </p:sp>
    </p:spTree>
    <p:extLst>
      <p:ext uri="{BB962C8B-B14F-4D97-AF65-F5344CB8AC3E}">
        <p14:creationId xmlns:p14="http://schemas.microsoft.com/office/powerpoint/2010/main" val="1753016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Funding Process </a:t>
            </a:r>
            <a:br>
              <a:rPr lang="en-US" dirty="0" smtClean="0"/>
            </a:br>
            <a:r>
              <a:rPr lang="en-US" dirty="0" smtClean="0"/>
              <a:t>(in a perfect world)</a:t>
            </a:r>
            <a:endParaRPr lang="en-US" dirty="0"/>
          </a:p>
        </p:txBody>
      </p:sp>
      <p:sp>
        <p:nvSpPr>
          <p:cNvPr id="3" name="Content Placeholder 2"/>
          <p:cNvSpPr>
            <a:spLocks noGrp="1"/>
          </p:cNvSpPr>
          <p:nvPr>
            <p:ph idx="1"/>
          </p:nvPr>
        </p:nvSpPr>
        <p:spPr/>
        <p:txBody>
          <a:bodyPr/>
          <a:lstStyle/>
          <a:p>
            <a:r>
              <a:rPr lang="en-US" dirty="0" smtClean="0"/>
              <a:t>Plan of service is developed and updated annually; include nonusers as well as users in research</a:t>
            </a:r>
          </a:p>
          <a:p>
            <a:r>
              <a:rPr lang="en-US" dirty="0" smtClean="0"/>
              <a:t>Using the plan and input from staff, director develops the draft budget for the trustees’ budget committee</a:t>
            </a:r>
          </a:p>
          <a:p>
            <a:r>
              <a:rPr lang="en-US" dirty="0" smtClean="0"/>
              <a:t>Budget committee reviews and presents to full board</a:t>
            </a:r>
          </a:p>
          <a:p>
            <a:pPr marL="0" indent="0">
              <a:buNone/>
            </a:pPr>
            <a:endParaRPr lang="en-US" dirty="0" smtClean="0"/>
          </a:p>
          <a:p>
            <a:endParaRPr lang="en-US" dirty="0" smtClean="0"/>
          </a:p>
          <a:p>
            <a:endParaRPr lang="en-US" dirty="0"/>
          </a:p>
        </p:txBody>
      </p:sp>
    </p:spTree>
    <p:extLst>
      <p:ext uri="{BB962C8B-B14F-4D97-AF65-F5344CB8AC3E}">
        <p14:creationId xmlns:p14="http://schemas.microsoft.com/office/powerpoint/2010/main" val="10420836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Funding Process </a:t>
            </a:r>
            <a:br>
              <a:rPr lang="en-US" dirty="0"/>
            </a:br>
            <a:r>
              <a:rPr lang="en-US" dirty="0"/>
              <a:t>(in a perfect world)</a:t>
            </a:r>
          </a:p>
        </p:txBody>
      </p:sp>
      <p:sp>
        <p:nvSpPr>
          <p:cNvPr id="3" name="Content Placeholder 2"/>
          <p:cNvSpPr>
            <a:spLocks noGrp="1"/>
          </p:cNvSpPr>
          <p:nvPr>
            <p:ph idx="1"/>
          </p:nvPr>
        </p:nvSpPr>
        <p:spPr/>
        <p:txBody>
          <a:bodyPr>
            <a:normAutofit fontScale="92500" lnSpcReduction="10000"/>
          </a:bodyPr>
          <a:lstStyle/>
          <a:p>
            <a:r>
              <a:rPr lang="en-US" dirty="0" smtClean="0"/>
              <a:t>Full board approves and delegates someone (often board president) to present to local government</a:t>
            </a:r>
          </a:p>
          <a:p>
            <a:r>
              <a:rPr lang="en-US" dirty="0" smtClean="0"/>
              <a:t>For municipal and county libraries if </a:t>
            </a:r>
            <a:r>
              <a:rPr lang="en-US" dirty="0"/>
              <a:t>tax dollars above the legislated minimum need to be raised to support the </a:t>
            </a:r>
            <a:r>
              <a:rPr lang="en-US" dirty="0" smtClean="0"/>
              <a:t>budget, local government approves total amount (not individual lines) </a:t>
            </a:r>
          </a:p>
          <a:p>
            <a:r>
              <a:rPr lang="en-US" dirty="0" smtClean="0"/>
              <a:t>Depending on local custom, local government officials may act as consultants as the budget is built</a:t>
            </a:r>
            <a:endParaRPr lang="en-US" dirty="0"/>
          </a:p>
        </p:txBody>
      </p:sp>
    </p:spTree>
    <p:extLst>
      <p:ext uri="{BB962C8B-B14F-4D97-AF65-F5344CB8AC3E}">
        <p14:creationId xmlns:p14="http://schemas.microsoft.com/office/powerpoint/2010/main" val="18603295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Mean Local Funding Per </a:t>
            </a:r>
            <a:r>
              <a:rPr lang="en-US" dirty="0"/>
              <a:t>Capita</a:t>
            </a:r>
            <a:br>
              <a:rPr lang="en-US" dirty="0"/>
            </a:br>
            <a:r>
              <a:rPr lang="en-US" dirty="0"/>
              <a:t>2012</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262656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287183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a:bodyPr>
          <a:lstStyle/>
          <a:p>
            <a:r>
              <a:rPr lang="en-US" altLang="en-US" sz="4000" dirty="0" smtClean="0"/>
              <a:t>Funding by Property Taxes</a:t>
            </a:r>
          </a:p>
        </p:txBody>
      </p:sp>
      <p:sp>
        <p:nvSpPr>
          <p:cNvPr id="37891" name="Content Placeholder 2"/>
          <p:cNvSpPr>
            <a:spLocks noGrp="1"/>
          </p:cNvSpPr>
          <p:nvPr>
            <p:ph idx="1"/>
          </p:nvPr>
        </p:nvSpPr>
        <p:spPr/>
        <p:txBody>
          <a:bodyPr>
            <a:normAutofit fontScale="92500" lnSpcReduction="20000"/>
          </a:bodyPr>
          <a:lstStyle/>
          <a:p>
            <a:r>
              <a:rPr lang="en-US" altLang="en-US" dirty="0"/>
              <a:t>Minimum </a:t>
            </a:r>
            <a:r>
              <a:rPr lang="en-US" altLang="en-US" dirty="0" smtClean="0"/>
              <a:t>support for </a:t>
            </a:r>
            <a:r>
              <a:rPr lang="en-US" altLang="en-US" dirty="0"/>
              <a:t>municipal and municipal joint libraries </a:t>
            </a:r>
            <a:r>
              <a:rPr lang="en-US" altLang="en-US" dirty="0" smtClean="0"/>
              <a:t>is 1/3 mill (about $33.33 per $100,000) on equalized </a:t>
            </a:r>
            <a:r>
              <a:rPr lang="en-US" altLang="en-US" dirty="0"/>
              <a:t>evaluation </a:t>
            </a:r>
            <a:r>
              <a:rPr lang="en-US" altLang="en-US" dirty="0" smtClean="0"/>
              <a:t>(NJSA 40:54-8); over half of the libraries are funded above this amount </a:t>
            </a:r>
          </a:p>
          <a:p>
            <a:r>
              <a:rPr lang="en-US" altLang="en-US" dirty="0" smtClean="0"/>
              <a:t>Minimum support for county libraries is </a:t>
            </a:r>
            <a:r>
              <a:rPr lang="en-US" dirty="0" smtClean="0"/>
              <a:t>1/15 mill </a:t>
            </a:r>
            <a:r>
              <a:rPr lang="en-US" altLang="en-US" dirty="0"/>
              <a:t>(about </a:t>
            </a:r>
            <a:r>
              <a:rPr lang="en-US" altLang="en-US" dirty="0" smtClean="0"/>
              <a:t>$6.66 </a:t>
            </a:r>
            <a:r>
              <a:rPr lang="en-US" altLang="en-US" dirty="0"/>
              <a:t>per $100,000) </a:t>
            </a:r>
            <a:r>
              <a:rPr lang="en-US" dirty="0" smtClean="0"/>
              <a:t>on </a:t>
            </a:r>
            <a:r>
              <a:rPr lang="en-US" dirty="0"/>
              <a:t>the "apportionment </a:t>
            </a:r>
            <a:r>
              <a:rPr lang="en-US" dirty="0" smtClean="0"/>
              <a:t>valuation"</a:t>
            </a:r>
            <a:r>
              <a:rPr lang="en-US" altLang="en-US" dirty="0" smtClean="0"/>
              <a:t> (NJSA 40:33-9); all county libraries are funded above this amount</a:t>
            </a:r>
          </a:p>
          <a:p>
            <a:r>
              <a:rPr lang="en-US" altLang="en-US" dirty="0" smtClean="0"/>
              <a:t>Association libraries are funded by the municipality at the municipality’s discretion</a:t>
            </a:r>
          </a:p>
          <a:p>
            <a:endParaRPr lang="en-US" altLang="en-US" sz="2400" dirty="0" smtClean="0"/>
          </a:p>
        </p:txBody>
      </p:sp>
    </p:spTree>
    <p:extLst>
      <p:ext uri="{BB962C8B-B14F-4D97-AF65-F5344CB8AC3E}">
        <p14:creationId xmlns:p14="http://schemas.microsoft.com/office/powerpoint/2010/main" val="13092804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normAutofit/>
          </a:bodyPr>
          <a:lstStyle/>
          <a:p>
            <a:r>
              <a:rPr lang="en-US" altLang="en-US" sz="4000" dirty="0" smtClean="0"/>
              <a:t>Other Funding &amp; Support Sources</a:t>
            </a:r>
          </a:p>
        </p:txBody>
      </p:sp>
      <p:sp>
        <p:nvSpPr>
          <p:cNvPr id="39939" name="Content Placeholder 2"/>
          <p:cNvSpPr>
            <a:spLocks noGrp="1"/>
          </p:cNvSpPr>
          <p:nvPr>
            <p:ph idx="1"/>
          </p:nvPr>
        </p:nvSpPr>
        <p:spPr/>
        <p:txBody>
          <a:bodyPr>
            <a:normAutofit/>
          </a:bodyPr>
          <a:lstStyle/>
          <a:p>
            <a:r>
              <a:rPr lang="en-US" altLang="en-US" sz="2800" dirty="0" smtClean="0"/>
              <a:t>Fines, photocopy fees, interest</a:t>
            </a:r>
          </a:p>
          <a:p>
            <a:r>
              <a:rPr lang="en-US" altLang="en-US" sz="2800" dirty="0" smtClean="0"/>
              <a:t>Grants, gifts</a:t>
            </a:r>
          </a:p>
          <a:p>
            <a:r>
              <a:rPr lang="en-US" altLang="en-US" sz="2800" dirty="0" smtClean="0"/>
              <a:t>Friends group for ongoing support; foundation for large projects or endowment</a:t>
            </a:r>
          </a:p>
          <a:p>
            <a:r>
              <a:rPr lang="en-US" altLang="en-US" sz="2800" dirty="0" smtClean="0"/>
              <a:t>National Endowment for the Humanities, NJ Historical Commission, National Endowment for the Arts (Big Reads), IMLS Sparks! Ignition, etc.</a:t>
            </a:r>
          </a:p>
          <a:p>
            <a:r>
              <a:rPr lang="en-US" altLang="en-US" sz="2800" dirty="0" smtClean="0"/>
              <a:t>Interlocal services agreements may help expand service at reduced cost</a:t>
            </a:r>
          </a:p>
          <a:p>
            <a:endParaRPr lang="en-US" altLang="en-US" sz="2800" dirty="0" smtClean="0"/>
          </a:p>
          <a:p>
            <a:endParaRPr lang="en-US" altLang="en-US" sz="2800" dirty="0" smtClean="0"/>
          </a:p>
          <a:p>
            <a:endParaRPr lang="en-US" altLang="en-US" dirty="0" smtClean="0"/>
          </a:p>
        </p:txBody>
      </p:sp>
    </p:spTree>
    <p:extLst>
      <p:ext uri="{BB962C8B-B14F-4D97-AF65-F5344CB8AC3E}">
        <p14:creationId xmlns:p14="http://schemas.microsoft.com/office/powerpoint/2010/main" val="19759879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normAutofit/>
          </a:bodyPr>
          <a:lstStyle/>
          <a:p>
            <a:r>
              <a:rPr lang="en-US" altLang="en-US" sz="4000" dirty="0" smtClean="0"/>
              <a:t>Statewide Library Support</a:t>
            </a:r>
          </a:p>
        </p:txBody>
      </p:sp>
      <p:sp>
        <p:nvSpPr>
          <p:cNvPr id="29699" name="Content Placeholder 2"/>
          <p:cNvSpPr>
            <a:spLocks noGrp="1"/>
          </p:cNvSpPr>
          <p:nvPr>
            <p:ph idx="1"/>
          </p:nvPr>
        </p:nvSpPr>
        <p:spPr>
          <a:xfrm>
            <a:off x="685800" y="1752600"/>
            <a:ext cx="7772400" cy="4495800"/>
          </a:xfrm>
        </p:spPr>
        <p:txBody>
          <a:bodyPr>
            <a:normAutofit fontScale="92500" lnSpcReduction="10000"/>
          </a:bodyPr>
          <a:lstStyle/>
          <a:p>
            <a:r>
              <a:rPr lang="en-US" altLang="en-US" sz="2800" dirty="0" smtClean="0"/>
              <a:t>Summer Reading </a:t>
            </a:r>
          </a:p>
          <a:p>
            <a:r>
              <a:rPr lang="en-US" altLang="en-US" sz="2800" dirty="0" smtClean="0"/>
              <a:t>BTOP grant for employment assistance training and equipment (ended June 30, 2013)</a:t>
            </a:r>
          </a:p>
          <a:p>
            <a:r>
              <a:rPr lang="en-US" altLang="en-US" sz="2800" dirty="0" smtClean="0"/>
              <a:t>LibraryLink NJ (grants, training and more)</a:t>
            </a:r>
          </a:p>
          <a:p>
            <a:r>
              <a:rPr lang="en-US" altLang="en-US" sz="2800" dirty="0" smtClean="0"/>
              <a:t>New Jersey Library Association</a:t>
            </a:r>
          </a:p>
          <a:p>
            <a:r>
              <a:rPr lang="en-US" altLang="en-US" sz="2800" dirty="0" smtClean="0"/>
              <a:t>JerseyCat Interlibrary Loan </a:t>
            </a:r>
          </a:p>
          <a:p>
            <a:r>
              <a:rPr lang="en-US" altLang="en-US" sz="2800" dirty="0" smtClean="0"/>
              <a:t>JerseyClicks (full-text databases)</a:t>
            </a:r>
          </a:p>
          <a:p>
            <a:r>
              <a:rPr lang="en-US" altLang="en-US" sz="2800" dirty="0" smtClean="0"/>
              <a:t>JerseyConnect (Internet access, email and more)</a:t>
            </a:r>
          </a:p>
          <a:p>
            <a:r>
              <a:rPr lang="en-US" altLang="en-US" sz="2800" dirty="0" smtClean="0"/>
              <a:t>Reference Referral Centers: NJSL, Newark Public Library, Rutgers, UMDNJ</a:t>
            </a:r>
          </a:p>
          <a:p>
            <a:endParaRPr lang="en-US" altLang="en-US" dirty="0" smtClean="0"/>
          </a:p>
        </p:txBody>
      </p:sp>
    </p:spTree>
    <p:extLst>
      <p:ext uri="{BB962C8B-B14F-4D97-AF65-F5344CB8AC3E}">
        <p14:creationId xmlns:p14="http://schemas.microsoft.com/office/powerpoint/2010/main" val="22505056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t>Establishment of Public Libraries</a:t>
            </a:r>
            <a:endParaRPr lang="en-US" sz="4000" dirty="0"/>
          </a:p>
        </p:txBody>
      </p:sp>
      <p:sp>
        <p:nvSpPr>
          <p:cNvPr id="3" name="Content Placeholder 2"/>
          <p:cNvSpPr>
            <a:spLocks noGrp="1"/>
          </p:cNvSpPr>
          <p:nvPr>
            <p:ph idx="1"/>
          </p:nvPr>
        </p:nvSpPr>
        <p:spPr/>
        <p:txBody>
          <a:bodyPr>
            <a:normAutofit fontScale="92500" lnSpcReduction="10000"/>
          </a:bodyPr>
          <a:lstStyle/>
          <a:p>
            <a:r>
              <a:rPr lang="en-US" altLang="en-US" dirty="0"/>
              <a:t>Municipal and joint municipal libraries are established by referendum </a:t>
            </a:r>
            <a:r>
              <a:rPr lang="en-US" altLang="en-US" sz="2400" dirty="0"/>
              <a:t>(NJSA 40:54-2, municipal; </a:t>
            </a:r>
            <a:r>
              <a:rPr lang="en-US" altLang="en-US" sz="2400" dirty="0" smtClean="0"/>
              <a:t>NJSA 40:54-29.6</a:t>
            </a:r>
            <a:r>
              <a:rPr lang="en-US" altLang="en-US" sz="2400" dirty="0"/>
              <a:t>, joint municipal) </a:t>
            </a:r>
          </a:p>
          <a:p>
            <a:r>
              <a:rPr lang="en-US" altLang="en-US" dirty="0"/>
              <a:t>County library systems are established by referendum with two exceptions </a:t>
            </a:r>
            <a:r>
              <a:rPr lang="en-US" altLang="en-US" sz="2400" dirty="0"/>
              <a:t>(NJSA 40:33-2, general, 12 county libraries; NJSA 40:33-5.1, Cumberland; NJSA 40:33-15 Morris)</a:t>
            </a:r>
          </a:p>
          <a:p>
            <a:r>
              <a:rPr lang="en-US" altLang="en-US" dirty="0"/>
              <a:t>Association libraries are established according to the </a:t>
            </a:r>
            <a:r>
              <a:rPr lang="en-US" altLang="en-US" i="1" dirty="0"/>
              <a:t>Nonprofit Corporation Act </a:t>
            </a:r>
            <a:r>
              <a:rPr lang="en-US" altLang="en-US" sz="2400" dirty="0"/>
              <a:t>(NJSA 15A:1-1)</a:t>
            </a:r>
            <a:r>
              <a:rPr lang="en-US" altLang="en-US" dirty="0"/>
              <a:t> and become public by agreeing to accept public funds and serve the public </a:t>
            </a:r>
            <a:r>
              <a:rPr lang="en-US" altLang="en-US" sz="2400" dirty="0"/>
              <a:t>(NJSA 40:54-35)</a:t>
            </a:r>
          </a:p>
          <a:p>
            <a:endParaRPr lang="en-US" dirty="0"/>
          </a:p>
        </p:txBody>
      </p:sp>
    </p:spTree>
    <p:extLst>
      <p:ext uri="{BB962C8B-B14F-4D97-AF65-F5344CB8AC3E}">
        <p14:creationId xmlns:p14="http://schemas.microsoft.com/office/powerpoint/2010/main" val="5707108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Funding </a:t>
            </a:r>
            <a:r>
              <a:rPr lang="en-US" dirty="0"/>
              <a:t>Sources</a:t>
            </a:r>
            <a:br>
              <a:rPr lang="en-US" dirty="0"/>
            </a:br>
            <a:r>
              <a:rPr lang="en-US" dirty="0"/>
              <a:t>2012</a:t>
            </a:r>
          </a:p>
        </p:txBody>
      </p:sp>
      <p:sp>
        <p:nvSpPr>
          <p:cNvPr id="3" name="Content Placeholder 2"/>
          <p:cNvSpPr>
            <a:spLocks noGrp="1"/>
          </p:cNvSpPr>
          <p:nvPr>
            <p:ph idx="1"/>
          </p:nvPr>
        </p:nvSpPr>
        <p:spPr>
          <a:xfrm>
            <a:off x="457200" y="1600202"/>
            <a:ext cx="8229600" cy="4952998"/>
          </a:xfrm>
        </p:spPr>
        <p:txBody>
          <a:bodyPr>
            <a:normAutofit/>
          </a:bodyPr>
          <a:lstStyle/>
          <a:p>
            <a:pPr marL="0" indent="0">
              <a:buNone/>
            </a:pP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464102698"/>
              </p:ext>
            </p:extLst>
          </p:nvPr>
        </p:nvGraphicFramePr>
        <p:xfrm>
          <a:off x="457200" y="2438400"/>
          <a:ext cx="8229601" cy="2895600"/>
        </p:xfrm>
        <a:graphic>
          <a:graphicData uri="http://schemas.openxmlformats.org/drawingml/2006/table">
            <a:tbl>
              <a:tblPr>
                <a:tableStyleId>{5C22544A-7EE6-4342-B048-85BDC9FD1C3A}</a:tableStyleId>
              </a:tblPr>
              <a:tblGrid>
                <a:gridCol w="1220078"/>
                <a:gridCol w="1184541"/>
                <a:gridCol w="1163812"/>
                <a:gridCol w="1160850"/>
                <a:gridCol w="1172696"/>
                <a:gridCol w="1163812"/>
                <a:gridCol w="1163812"/>
              </a:tblGrid>
              <a:tr h="1737360">
                <a:tc>
                  <a:txBody>
                    <a:bodyPr/>
                    <a:lstStyle/>
                    <a:p>
                      <a:pPr algn="ctr" fontAlgn="b"/>
                      <a:r>
                        <a:rPr lang="en-US" sz="1600" u="none" strike="noStrike" dirty="0" smtClean="0">
                          <a:effectLst/>
                        </a:rPr>
                        <a:t>Appropriation</a:t>
                      </a:r>
                    </a:p>
                    <a:p>
                      <a:pPr algn="ctr" fontAlgn="b"/>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Balance </a:t>
                      </a:r>
                      <a:endParaRPr lang="en-US" sz="1600" u="none" strike="noStrike" dirty="0" smtClean="0">
                        <a:effectLst/>
                      </a:endParaRPr>
                    </a:p>
                    <a:p>
                      <a:pPr algn="ctr" fontAlgn="b"/>
                      <a:r>
                        <a:rPr lang="en-US" sz="1600" u="none" strike="noStrike" dirty="0" smtClean="0">
                          <a:effectLst/>
                        </a:rPr>
                        <a:t>Brought</a:t>
                      </a:r>
                    </a:p>
                    <a:p>
                      <a:pPr algn="ctr" fontAlgn="b"/>
                      <a:r>
                        <a:rPr lang="en-US" sz="1600" u="none" strike="noStrike" dirty="0" smtClean="0">
                          <a:effectLst/>
                        </a:rPr>
                        <a:t> Forward</a:t>
                      </a:r>
                    </a:p>
                    <a:p>
                      <a:pPr algn="ctr" fontAlgn="b"/>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Additional Municipal </a:t>
                      </a:r>
                      <a:endParaRPr lang="en-US" sz="1600" u="none" strike="noStrike" dirty="0" smtClean="0">
                        <a:effectLst/>
                      </a:endParaRPr>
                    </a:p>
                    <a:p>
                      <a:pPr algn="ctr" fontAlgn="b"/>
                      <a:r>
                        <a:rPr lang="en-US" sz="1600" u="none" strike="noStrike" dirty="0" smtClean="0">
                          <a:effectLst/>
                        </a:rPr>
                        <a:t>and </a:t>
                      </a:r>
                    </a:p>
                    <a:p>
                      <a:pPr algn="ctr" fontAlgn="b"/>
                      <a:r>
                        <a:rPr lang="en-US" sz="1600" u="none" strike="noStrike" dirty="0" smtClean="0">
                          <a:effectLst/>
                        </a:rPr>
                        <a:t>County Services</a:t>
                      </a:r>
                    </a:p>
                    <a:p>
                      <a:pPr algn="ctr" fontAlgn="b"/>
                      <a:r>
                        <a:rPr lang="en-US" sz="1600" u="none" strike="noStrike" dirty="0" smtClean="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Operating income </a:t>
                      </a:r>
                      <a:endParaRPr lang="en-US" sz="1600" u="none" strike="noStrike" dirty="0" smtClean="0">
                        <a:effectLst/>
                      </a:endParaRPr>
                    </a:p>
                    <a:p>
                      <a:pPr algn="ctr" fontAlgn="b"/>
                      <a:r>
                        <a:rPr lang="en-US" sz="1600" u="none" strike="noStrike" dirty="0" smtClean="0">
                          <a:effectLst/>
                        </a:rPr>
                        <a:t>from </a:t>
                      </a:r>
                    </a:p>
                    <a:p>
                      <a:pPr algn="ctr" fontAlgn="b"/>
                      <a:r>
                        <a:rPr lang="en-US" sz="1600" u="none" strike="noStrike" dirty="0" smtClean="0">
                          <a:effectLst/>
                        </a:rPr>
                        <a:t>gifts</a:t>
                      </a:r>
                      <a:r>
                        <a:rPr lang="en-US" sz="1600" u="none" strike="noStrike" dirty="0">
                          <a:effectLst/>
                        </a:rPr>
                        <a:t>, fees, etc</a:t>
                      </a:r>
                      <a:r>
                        <a:rPr lang="en-US" sz="1600" u="none" strike="noStrike" dirty="0" smtClean="0">
                          <a:effectLst/>
                        </a:rPr>
                        <a:t>.</a:t>
                      </a:r>
                    </a:p>
                    <a:p>
                      <a:pPr algn="ctr" fontAlgn="b"/>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Total </a:t>
                      </a:r>
                      <a:endParaRPr lang="en-US" sz="1600" u="none" strike="noStrike" dirty="0" smtClean="0">
                        <a:effectLst/>
                      </a:endParaRPr>
                    </a:p>
                    <a:p>
                      <a:pPr algn="ctr" fontAlgn="b"/>
                      <a:r>
                        <a:rPr lang="en-US" sz="1600" u="none" strike="noStrike" dirty="0" smtClean="0">
                          <a:effectLst/>
                        </a:rPr>
                        <a:t>State </a:t>
                      </a:r>
                      <a:r>
                        <a:rPr lang="en-US" sz="1600" u="none" strike="noStrike" dirty="0">
                          <a:effectLst/>
                        </a:rPr>
                        <a:t>Government </a:t>
                      </a:r>
                      <a:r>
                        <a:rPr lang="en-US" sz="1600" u="none" strike="noStrike" dirty="0" smtClean="0">
                          <a:effectLst/>
                        </a:rPr>
                        <a:t>Revenue</a:t>
                      </a:r>
                    </a:p>
                    <a:p>
                      <a:pPr algn="ctr" fontAlgn="b"/>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Funding from other municipal </a:t>
                      </a:r>
                      <a:endParaRPr lang="en-US" sz="1600" u="none" strike="noStrike" dirty="0" smtClean="0">
                        <a:effectLst/>
                      </a:endParaRPr>
                    </a:p>
                    <a:p>
                      <a:pPr algn="ctr" fontAlgn="b"/>
                      <a:r>
                        <a:rPr lang="en-US" sz="1600" u="none" strike="noStrike" dirty="0" smtClean="0">
                          <a:effectLst/>
                        </a:rPr>
                        <a:t>and </a:t>
                      </a:r>
                      <a:r>
                        <a:rPr lang="en-US" sz="1600" u="none" strike="noStrike" dirty="0">
                          <a:effectLst/>
                        </a:rPr>
                        <a:t>county taxing </a:t>
                      </a:r>
                      <a:r>
                        <a:rPr lang="en-US" sz="1600" u="none" strike="noStrike" dirty="0" smtClean="0">
                          <a:effectLst/>
                        </a:rPr>
                        <a:t>units</a:t>
                      </a:r>
                    </a:p>
                    <a:p>
                      <a:pPr algn="ctr" fontAlgn="b"/>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Federal Government </a:t>
                      </a:r>
                      <a:r>
                        <a:rPr lang="en-US" sz="1600" u="none" strike="noStrike" dirty="0" smtClean="0">
                          <a:effectLst/>
                        </a:rPr>
                        <a:t>Revenue</a:t>
                      </a:r>
                    </a:p>
                    <a:p>
                      <a:pPr algn="ctr" fontAlgn="b"/>
                      <a:endParaRPr lang="en-US" sz="1600" u="none" strike="noStrike" dirty="0" smtClean="0">
                        <a:effectLst/>
                      </a:endParaRPr>
                    </a:p>
                    <a:p>
                      <a:pPr algn="ctr" fontAlgn="b"/>
                      <a:endParaRPr lang="en-US" sz="1600" b="1" i="0" u="none" strike="noStrike" dirty="0">
                        <a:effectLst/>
                        <a:latin typeface="Arial"/>
                      </a:endParaRPr>
                    </a:p>
                  </a:txBody>
                  <a:tcPr marL="0" marR="0" marT="0" marB="0" anchor="b">
                    <a:solidFill>
                      <a:schemeClr val="accent1">
                        <a:tint val="20000"/>
                        <a:alpha val="0"/>
                      </a:schemeClr>
                    </a:solidFill>
                  </a:tcPr>
                </a:tc>
              </a:tr>
              <a:tr h="289560">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r>
              <a:tr h="289560">
                <a:tc>
                  <a:txBody>
                    <a:bodyPr/>
                    <a:lstStyle/>
                    <a:p>
                      <a:pPr algn="ctr" fontAlgn="b"/>
                      <a:r>
                        <a:rPr lang="en-US" sz="1600" u="none" strike="noStrike" dirty="0">
                          <a:effectLst/>
                        </a:rPr>
                        <a:t>421,758,300</a:t>
                      </a:r>
                      <a:endParaRPr lang="en-US" sz="1600" b="1" i="0" u="none" strike="noStrike" dirty="0">
                        <a:effectLst/>
                        <a:latin typeface="Calibri"/>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78,645,927</a:t>
                      </a:r>
                      <a:endParaRPr lang="en-US" sz="1600" b="1" i="0" u="none" strike="noStrike" dirty="0">
                        <a:effectLst/>
                        <a:latin typeface="Calibri"/>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24,866,971</a:t>
                      </a:r>
                      <a:endParaRPr lang="en-US" sz="1600" b="1" i="0" u="none" strike="noStrike" dirty="0">
                        <a:effectLst/>
                        <a:latin typeface="Calibri"/>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18,759,607</a:t>
                      </a:r>
                      <a:endParaRPr lang="en-US" sz="1600" b="1" i="0" u="none" strike="noStrike" dirty="0">
                        <a:effectLst/>
                        <a:latin typeface="Calibri"/>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3,623,028</a:t>
                      </a:r>
                      <a:endParaRPr lang="en-US" sz="1600" b="1" i="0" u="none" strike="noStrike" dirty="0">
                        <a:effectLst/>
                        <a:latin typeface="Calibri"/>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1,504,934</a:t>
                      </a:r>
                      <a:endParaRPr lang="en-US" sz="1600" b="1" i="0" u="none" strike="noStrike" dirty="0">
                        <a:effectLst/>
                        <a:latin typeface="Calibri"/>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785,548</a:t>
                      </a:r>
                      <a:endParaRPr lang="en-US" sz="1600" b="1" i="0" u="none" strike="noStrike" dirty="0">
                        <a:effectLst/>
                        <a:latin typeface="Calibri"/>
                      </a:endParaRPr>
                    </a:p>
                  </a:txBody>
                  <a:tcPr marL="0" marR="0" marT="0" marB="0" anchor="b">
                    <a:solidFill>
                      <a:schemeClr val="accent1">
                        <a:tint val="20000"/>
                        <a:alpha val="0"/>
                      </a:schemeClr>
                    </a:solidFill>
                  </a:tcPr>
                </a:tc>
              </a:tr>
              <a:tr h="289560">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 </a:t>
                      </a:r>
                      <a:endParaRPr lang="en-US" sz="1600" b="1" i="0" u="none" strike="noStrike" dirty="0">
                        <a:effectLst/>
                        <a:latin typeface="Arial"/>
                      </a:endParaRPr>
                    </a:p>
                  </a:txBody>
                  <a:tcPr marL="0" marR="0" marT="0" marB="0" anchor="b">
                    <a:solidFill>
                      <a:schemeClr val="accent1">
                        <a:tint val="20000"/>
                        <a:alpha val="0"/>
                      </a:schemeClr>
                    </a:solidFill>
                  </a:tcPr>
                </a:tc>
              </a:tr>
              <a:tr h="289560">
                <a:tc>
                  <a:txBody>
                    <a:bodyPr/>
                    <a:lstStyle/>
                    <a:p>
                      <a:pPr algn="ctr" fontAlgn="b"/>
                      <a:r>
                        <a:rPr lang="en-US" sz="1600" u="none" strike="noStrike" dirty="0">
                          <a:effectLst/>
                        </a:rPr>
                        <a:t>76.69%</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b="0" u="none" strike="noStrike" dirty="0">
                          <a:effectLst/>
                        </a:rPr>
                        <a:t>14.30%</a:t>
                      </a:r>
                      <a:endParaRPr lang="en-US" sz="1600" b="0"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4.52%</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3.41%</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0.66%</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0.27%</a:t>
                      </a:r>
                      <a:endParaRPr lang="en-US" sz="1600" b="1" i="0" u="none" strike="noStrike" dirty="0">
                        <a:effectLst/>
                        <a:latin typeface="Arial"/>
                      </a:endParaRPr>
                    </a:p>
                  </a:txBody>
                  <a:tcPr marL="0" marR="0" marT="0" marB="0" anchor="b">
                    <a:solidFill>
                      <a:schemeClr val="accent1">
                        <a:tint val="20000"/>
                        <a:alpha val="0"/>
                      </a:schemeClr>
                    </a:solidFill>
                  </a:tcPr>
                </a:tc>
                <a:tc>
                  <a:txBody>
                    <a:bodyPr/>
                    <a:lstStyle/>
                    <a:p>
                      <a:pPr algn="ctr" fontAlgn="b"/>
                      <a:r>
                        <a:rPr lang="en-US" sz="1600" u="none" strike="noStrike" dirty="0">
                          <a:effectLst/>
                        </a:rPr>
                        <a:t>0.14%</a:t>
                      </a:r>
                      <a:endParaRPr lang="en-US" sz="1600" b="1" i="0" u="none" strike="noStrike" dirty="0">
                        <a:effectLst/>
                        <a:latin typeface="Arial"/>
                      </a:endParaRPr>
                    </a:p>
                  </a:txBody>
                  <a:tcPr marL="0" marR="0" marT="0" marB="0" anchor="b">
                    <a:solidFill>
                      <a:schemeClr val="accent1">
                        <a:tint val="20000"/>
                        <a:alpha val="0"/>
                      </a:schemeClr>
                    </a:solidFill>
                  </a:tcPr>
                </a:tc>
              </a:tr>
            </a:tbl>
          </a:graphicData>
        </a:graphic>
      </p:graphicFrame>
    </p:spTree>
    <p:extLst>
      <p:ext uri="{BB962C8B-B14F-4D97-AF65-F5344CB8AC3E}">
        <p14:creationId xmlns:p14="http://schemas.microsoft.com/office/powerpoint/2010/main" val="32332924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fontScale="90000"/>
          </a:bodyPr>
          <a:lstStyle/>
          <a:p>
            <a:r>
              <a:rPr lang="en-US" altLang="en-US" dirty="0" smtClean="0"/>
              <a:t/>
            </a:r>
            <a:br>
              <a:rPr lang="en-US" altLang="en-US" dirty="0" smtClean="0"/>
            </a:br>
            <a:r>
              <a:rPr lang="en-US" altLang="en-US" dirty="0" smtClean="0"/>
              <a:t>Future?</a:t>
            </a:r>
            <a:br>
              <a:rPr lang="en-US" altLang="en-US" dirty="0" smtClean="0"/>
            </a:br>
            <a:endParaRPr lang="en-US" altLang="en-US" dirty="0" smtClean="0"/>
          </a:p>
        </p:txBody>
      </p:sp>
      <p:sp>
        <p:nvSpPr>
          <p:cNvPr id="3" name="Content Placeholder 2"/>
          <p:cNvSpPr>
            <a:spLocks noGrp="1"/>
          </p:cNvSpPr>
          <p:nvPr>
            <p:ph idx="1"/>
          </p:nvPr>
        </p:nvSpPr>
        <p:spPr/>
        <p:txBody>
          <a:bodyPr>
            <a:normAutofit/>
          </a:bodyPr>
          <a:lstStyle/>
          <a:p>
            <a:pPr>
              <a:defRPr/>
            </a:pPr>
            <a:endParaRPr lang="en-US" dirty="0" smtClean="0"/>
          </a:p>
          <a:p>
            <a:pPr marL="0" indent="0">
              <a:buFontTx/>
              <a:buNone/>
              <a:defRPr/>
            </a:pPr>
            <a:endParaRPr lang="en-US" dirty="0"/>
          </a:p>
        </p:txBody>
      </p:sp>
      <p:pic>
        <p:nvPicPr>
          <p:cNvPr id="4" name="Picture 3" descr="Flowers, Meadow, Wood, Forest, Sun, Summer, Vacation"/>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540827"/>
            <a:ext cx="5943600" cy="3776345"/>
          </a:xfrm>
          <a:prstGeom prst="rect">
            <a:avLst/>
          </a:prstGeom>
          <a:noFill/>
          <a:ln>
            <a:noFill/>
          </a:ln>
        </p:spPr>
      </p:pic>
    </p:spTree>
    <p:extLst>
      <p:ext uri="{BB962C8B-B14F-4D97-AF65-F5344CB8AC3E}">
        <p14:creationId xmlns:p14="http://schemas.microsoft.com/office/powerpoint/2010/main" val="44258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District Library Concept</a:t>
            </a:r>
            <a:endParaRPr lang="en-US" sz="4000" dirty="0"/>
          </a:p>
        </p:txBody>
      </p:sp>
      <p:sp>
        <p:nvSpPr>
          <p:cNvPr id="3" name="Content Placeholder 2"/>
          <p:cNvSpPr>
            <a:spLocks noGrp="1"/>
          </p:cNvSpPr>
          <p:nvPr>
            <p:ph idx="1"/>
          </p:nvPr>
        </p:nvSpPr>
        <p:spPr/>
        <p:txBody>
          <a:bodyPr>
            <a:normAutofit/>
          </a:bodyPr>
          <a:lstStyle/>
          <a:p>
            <a:r>
              <a:rPr lang="en-US" dirty="0" smtClean="0"/>
              <a:t>Developed to provide library service with a stable tax base to provide effective and efficient library service</a:t>
            </a:r>
          </a:p>
          <a:p>
            <a:r>
              <a:rPr lang="en-US" dirty="0" smtClean="0"/>
              <a:t>Building/s controlled by the trustees; trustees have power to bond</a:t>
            </a:r>
          </a:p>
          <a:p>
            <a:r>
              <a:rPr lang="en-US" dirty="0" smtClean="0"/>
              <a:t>Service area may be one municipality or many</a:t>
            </a:r>
          </a:p>
          <a:p>
            <a:r>
              <a:rPr lang="en-US" dirty="0" smtClean="0"/>
              <a:t>Millage rates established by voters</a:t>
            </a:r>
            <a:endParaRPr lang="en-US" dirty="0"/>
          </a:p>
        </p:txBody>
      </p:sp>
    </p:spTree>
    <p:extLst>
      <p:ext uri="{BB962C8B-B14F-4D97-AF65-F5344CB8AC3E}">
        <p14:creationId xmlns:p14="http://schemas.microsoft.com/office/powerpoint/2010/main" val="15667251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1295400"/>
          </a:xfrm>
        </p:spPr>
        <p:txBody>
          <a:bodyPr>
            <a:normAutofit/>
          </a:bodyPr>
          <a:lstStyle/>
          <a:p>
            <a:r>
              <a:rPr lang="en-US" sz="4000" dirty="0" smtClean="0">
                <a:latin typeface="Cambria" pitchFamily="18" charset="0"/>
              </a:rPr>
              <a:t>Recently Enacted Legislation</a:t>
            </a:r>
            <a:endParaRPr lang="en-US" sz="4000" dirty="0">
              <a:latin typeface="Cambria" pitchFamily="18" charset="0"/>
            </a:endParaRPr>
          </a:p>
        </p:txBody>
      </p:sp>
      <p:sp>
        <p:nvSpPr>
          <p:cNvPr id="3" name="Subtitle 2"/>
          <p:cNvSpPr>
            <a:spLocks noGrp="1"/>
          </p:cNvSpPr>
          <p:nvPr>
            <p:ph type="subTitle" idx="1"/>
          </p:nvPr>
        </p:nvSpPr>
        <p:spPr>
          <a:xfrm>
            <a:off x="1371600" y="1981200"/>
            <a:ext cx="6400800" cy="4114800"/>
          </a:xfrm>
        </p:spPr>
        <p:txBody>
          <a:bodyPr>
            <a:normAutofit lnSpcReduction="10000"/>
          </a:bodyPr>
          <a:lstStyle/>
          <a:p>
            <a:pPr algn="l"/>
            <a:r>
              <a:rPr lang="en-US" sz="2400" u="sng" dirty="0" smtClean="0">
                <a:solidFill>
                  <a:schemeClr val="tx1"/>
                </a:solidFill>
              </a:rPr>
              <a:t>P.L. 2013, c. 56.</a:t>
            </a:r>
            <a:r>
              <a:rPr lang="en-US" sz="2400" dirty="0" smtClean="0">
                <a:solidFill>
                  <a:schemeClr val="tx1"/>
                </a:solidFill>
              </a:rPr>
              <a:t> </a:t>
            </a:r>
            <a:r>
              <a:rPr lang="en-US" sz="2400" dirty="0">
                <a:solidFill>
                  <a:schemeClr val="tx1"/>
                </a:solidFill>
              </a:rPr>
              <a:t> </a:t>
            </a:r>
            <a:r>
              <a:rPr lang="en-US" sz="2400" dirty="0" smtClean="0">
                <a:solidFill>
                  <a:schemeClr val="tx1"/>
                </a:solidFill>
              </a:rPr>
              <a:t>States that a municipal public library established by referendum can only be dissolved by the voters through a referendum. Provides a parallel dissolution structure for municipal libraries as had been provided for county and joint libraries.</a:t>
            </a:r>
          </a:p>
          <a:p>
            <a:pPr algn="l"/>
            <a:r>
              <a:rPr lang="en-US" sz="2400" dirty="0" smtClean="0">
                <a:solidFill>
                  <a:schemeClr val="tx1"/>
                </a:solidFill>
              </a:rPr>
              <a:t>  </a:t>
            </a:r>
          </a:p>
          <a:p>
            <a:pPr algn="l"/>
            <a:r>
              <a:rPr lang="en-US" sz="2400" u="sng" dirty="0" smtClean="0">
                <a:solidFill>
                  <a:schemeClr val="tx1"/>
                </a:solidFill>
              </a:rPr>
              <a:t>P.L. 2011,c. 38.</a:t>
            </a:r>
            <a:r>
              <a:rPr lang="en-US" sz="2400" dirty="0" smtClean="0">
                <a:solidFill>
                  <a:schemeClr val="tx1"/>
                </a:solidFill>
              </a:rPr>
              <a:t> Provided a dedicated line on the property tax bill to fund municipal free public and joint public libraries thus removing library funding from the 2% cap. Parallels county library law.</a:t>
            </a:r>
            <a:endParaRPr lang="en-US" sz="2400" dirty="0">
              <a:solidFill>
                <a:schemeClr val="tx1"/>
              </a:solidFill>
            </a:endParaRPr>
          </a:p>
          <a:p>
            <a:pPr algn="l"/>
            <a:endParaRPr lang="en-US" sz="2800" dirty="0" smtClean="0"/>
          </a:p>
          <a:p>
            <a:pPr algn="l"/>
            <a:endParaRPr lang="en-US" sz="2800" dirty="0"/>
          </a:p>
          <a:p>
            <a:pPr algn="l"/>
            <a:endParaRPr lang="en-US" sz="2800" dirty="0" smtClean="0"/>
          </a:p>
          <a:p>
            <a:endParaRPr lang="en-US" sz="2800" dirty="0"/>
          </a:p>
        </p:txBody>
      </p:sp>
    </p:spTree>
    <p:extLst>
      <p:ext uri="{BB962C8B-B14F-4D97-AF65-F5344CB8AC3E}">
        <p14:creationId xmlns:p14="http://schemas.microsoft.com/office/powerpoint/2010/main" val="31496050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Cambria" pitchFamily="18" charset="0"/>
              </a:rPr>
              <a:t>Proposed Legislation-Support</a:t>
            </a:r>
            <a:endParaRPr lang="en-US" sz="4000" dirty="0">
              <a:latin typeface="Cambria" pitchFamily="18" charset="0"/>
            </a:endParaRPr>
          </a:p>
        </p:txBody>
      </p:sp>
      <p:sp>
        <p:nvSpPr>
          <p:cNvPr id="3" name="Content Placeholder 2"/>
          <p:cNvSpPr>
            <a:spLocks noGrp="1"/>
          </p:cNvSpPr>
          <p:nvPr>
            <p:ph idx="1"/>
          </p:nvPr>
        </p:nvSpPr>
        <p:spPr>
          <a:xfrm>
            <a:off x="457200" y="1524000"/>
            <a:ext cx="8229600" cy="4800600"/>
          </a:xfrm>
        </p:spPr>
        <p:txBody>
          <a:bodyPr>
            <a:normAutofit fontScale="55000" lnSpcReduction="20000"/>
          </a:bodyPr>
          <a:lstStyle/>
          <a:p>
            <a:r>
              <a:rPr lang="en-US" sz="2900" b="1" dirty="0" smtClean="0">
                <a:hlinkClick r:id="rId2"/>
              </a:rPr>
              <a:t>A1314</a:t>
            </a:r>
            <a:r>
              <a:rPr lang="en-US" sz="2900" b="1" dirty="0" smtClean="0"/>
              <a:t> </a:t>
            </a:r>
            <a:r>
              <a:rPr lang="en-US" sz="2900" dirty="0" smtClean="0"/>
              <a:t>Creates the option to make a voluntary contribution for the support of local Libraries on gross income tax returns. Sponsored by Assemblywoman Annette Quijano (District 20) and Assemblywoman Valerie Vainieri Huttle ( District 37.)  Passed the full Assembly on Feb. 27 by a vote of 74-0-0.  It has been referred to the Senate Community and Urban Affairs Committee.</a:t>
            </a:r>
          </a:p>
          <a:p>
            <a:pPr>
              <a:buNone/>
            </a:pPr>
            <a:r>
              <a:rPr lang="en-US" sz="2900" b="1" dirty="0" smtClean="0"/>
              <a:t>        </a:t>
            </a:r>
          </a:p>
          <a:p>
            <a:r>
              <a:rPr lang="en-US" sz="2900" b="1" dirty="0" smtClean="0">
                <a:solidFill>
                  <a:schemeClr val="accent1">
                    <a:lumMod val="75000"/>
                  </a:schemeClr>
                </a:solidFill>
              </a:rPr>
              <a:t>A967/S234 </a:t>
            </a:r>
            <a:r>
              <a:rPr lang="en-US" sz="2900" dirty="0" smtClean="0"/>
              <a:t>Makes a supplemental appropriation of $ 3 million for increased Per Capita Aid. A967 is sponsored by Assemblymen Troy Singleton (D) District 7; Wayne DeAngelo (District  14), Thomas Giblin (District 34),   Assemblywomen Shavonda Sumter ( District 35), Cleopatra Tucker (District 28), Linda Stender (District 22) and Celeste Riley (District 3),  Assemblymen Patrick Diegnan (District 18), Craig Coughlin (District 19), Daniel Benson (District 14)  Ralph Caputo (District 28)   and Reed Gusciora ( District 15)  as co-sponsors. </a:t>
            </a:r>
            <a:r>
              <a:rPr lang="en-US" sz="2900" b="1" dirty="0" smtClean="0">
                <a:solidFill>
                  <a:srgbClr val="0070C0"/>
                </a:solidFill>
              </a:rPr>
              <a:t>S234</a:t>
            </a:r>
            <a:r>
              <a:rPr lang="en-US" sz="2900" dirty="0" smtClean="0">
                <a:solidFill>
                  <a:srgbClr val="0070C0"/>
                </a:solidFill>
              </a:rPr>
              <a:t> </a:t>
            </a:r>
            <a:r>
              <a:rPr lang="en-US" sz="2900" dirty="0" smtClean="0"/>
              <a:t>is identical legislation and is sponsored by Senators Diane Allen( District 7) and Senator Anthony Bucco (District 25) .NJLA is actively seeking additional sponsors for this legislation.  These are the first bills in many years which are seeking to restore funding to the library state per capita aid program.</a:t>
            </a:r>
          </a:p>
          <a:p>
            <a:pPr>
              <a:buNone/>
            </a:pPr>
            <a:endParaRPr lang="en-US" sz="2900" dirty="0" smtClean="0"/>
          </a:p>
          <a:p>
            <a:r>
              <a:rPr lang="en-US" sz="2900" b="1" dirty="0" smtClean="0">
                <a:hlinkClick r:id="rId3"/>
              </a:rPr>
              <a:t>A1396/S967</a:t>
            </a:r>
            <a:r>
              <a:rPr lang="en-US" sz="2900" dirty="0" smtClean="0"/>
              <a:t> enacts the "Reader Privacy Act" Sponsored by Assemblyman Benjie Wimberly (District 35), Assemblywoman  Mila Jasey (District 27) and Assemblyman Daniel Benson (District 14). Released from the Assembly Consumer Affairs Committee on  Feb. 20th. Awaiting a vote by the full Assembly S967 companion legislation sponsored by Senators Nia Gill (Distric</a:t>
            </a:r>
            <a:r>
              <a:rPr lang="en-US" sz="2900" dirty="0"/>
              <a:t>t</a:t>
            </a:r>
            <a:r>
              <a:rPr lang="en-US" sz="2900" dirty="0" smtClean="0"/>
              <a:t> 34 ) and Peter Barnes (District 18)</a:t>
            </a:r>
          </a:p>
          <a:p>
            <a:endParaRPr lang="en-US" sz="2800" dirty="0"/>
          </a:p>
        </p:txBody>
      </p:sp>
    </p:spTree>
    <p:extLst>
      <p:ext uri="{BB962C8B-B14F-4D97-AF65-F5344CB8AC3E}">
        <p14:creationId xmlns:p14="http://schemas.microsoft.com/office/powerpoint/2010/main" val="39692381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Cambria" pitchFamily="18" charset="0"/>
              </a:rPr>
              <a:t>Proposed Legislation-Oppose</a:t>
            </a:r>
            <a:endParaRPr lang="en-US" sz="4000" dirty="0">
              <a:latin typeface="Cambria" pitchFamily="18" charset="0"/>
            </a:endParaRPr>
          </a:p>
        </p:txBody>
      </p:sp>
      <p:sp>
        <p:nvSpPr>
          <p:cNvPr id="3" name="Content Placeholder 2"/>
          <p:cNvSpPr>
            <a:spLocks noGrp="1"/>
          </p:cNvSpPr>
          <p:nvPr>
            <p:ph idx="1"/>
          </p:nvPr>
        </p:nvSpPr>
        <p:spPr>
          <a:xfrm>
            <a:off x="457200" y="1828800"/>
            <a:ext cx="8229600" cy="4297365"/>
          </a:xfrm>
        </p:spPr>
        <p:txBody>
          <a:bodyPr>
            <a:normAutofit/>
          </a:bodyPr>
          <a:lstStyle/>
          <a:p>
            <a:pPr marL="0" indent="0">
              <a:buNone/>
            </a:pPr>
            <a:r>
              <a:rPr lang="en-US" sz="2400" b="1" dirty="0" smtClean="0">
                <a:hlinkClick r:id="rId2"/>
              </a:rPr>
              <a:t>S425</a:t>
            </a:r>
            <a:r>
              <a:rPr lang="en-US" sz="2400" dirty="0" smtClean="0"/>
              <a:t>Would require municipal governing body approval of new municipal free public library capital projects. Sponsored by Senators Joseph Pennacchio and Stephen Sweeney</a:t>
            </a:r>
            <a:endParaRPr lang="en-US" sz="2400" dirty="0"/>
          </a:p>
        </p:txBody>
      </p:sp>
    </p:spTree>
    <p:extLst>
      <p:ext uri="{BB962C8B-B14F-4D97-AF65-F5344CB8AC3E}">
        <p14:creationId xmlns:p14="http://schemas.microsoft.com/office/powerpoint/2010/main" val="24371549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Advocacy/Action</a:t>
            </a:r>
            <a:endParaRPr lang="en-US" sz="4000" dirty="0"/>
          </a:p>
        </p:txBody>
      </p:sp>
      <p:pic>
        <p:nvPicPr>
          <p:cNvPr id="4" name="Content Placeholder 3" descr="orange rally.jpg"/>
          <p:cNvPicPr>
            <a:picLocks noGrp="1" noChangeAspect="1"/>
          </p:cNvPicPr>
          <p:nvPr>
            <p:ph idx="1"/>
          </p:nvPr>
        </p:nvPicPr>
        <p:blipFill>
          <a:blip r:embed="rId2" cstate="print"/>
          <a:stretch>
            <a:fillRect/>
          </a:stretch>
        </p:blipFill>
        <p:spPr>
          <a:xfrm>
            <a:off x="2874764" y="1600200"/>
            <a:ext cx="3394472" cy="4525963"/>
          </a:xfrm>
        </p:spPr>
      </p:pic>
    </p:spTree>
    <p:extLst>
      <p:ext uri="{BB962C8B-B14F-4D97-AF65-F5344CB8AC3E}">
        <p14:creationId xmlns:p14="http://schemas.microsoft.com/office/powerpoint/2010/main" val="3418019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Statements in Support of Libraries</a:t>
            </a:r>
            <a:endParaRPr lang="en-US" dirty="0"/>
          </a:p>
        </p:txBody>
      </p:sp>
      <p:sp>
        <p:nvSpPr>
          <p:cNvPr id="5" name="Content Placeholder 4"/>
          <p:cNvSpPr>
            <a:spLocks noGrp="1"/>
          </p:cNvSpPr>
          <p:nvPr>
            <p:ph idx="1"/>
          </p:nvPr>
        </p:nvSpPr>
        <p:spPr/>
        <p:txBody>
          <a:bodyPr/>
          <a:lstStyle/>
          <a:p>
            <a:r>
              <a:rPr lang="en-US" dirty="0" smtClean="0"/>
              <a:t>Orange Public</a:t>
            </a:r>
          </a:p>
          <a:p>
            <a:r>
              <a:rPr lang="en-US" dirty="0" smtClean="0"/>
              <a:t>Trenton Public</a:t>
            </a:r>
          </a:p>
          <a:p>
            <a:r>
              <a:rPr lang="en-US" dirty="0" smtClean="0"/>
              <a:t>Net Neutrality </a:t>
            </a:r>
          </a:p>
          <a:p>
            <a:r>
              <a:rPr lang="en-US" dirty="0" smtClean="0"/>
              <a:t>Budget Issues</a:t>
            </a:r>
            <a:endParaRPr lang="en-US" dirty="0"/>
          </a:p>
        </p:txBody>
      </p:sp>
    </p:spTree>
    <p:extLst>
      <p:ext uri="{BB962C8B-B14F-4D97-AF65-F5344CB8AC3E}">
        <p14:creationId xmlns:p14="http://schemas.microsoft.com/office/powerpoint/2010/main" val="21013158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dirty="0" smtClean="0"/>
              <a:t>Budget Cuts 2010</a:t>
            </a:r>
            <a:endParaRPr lang="en-US" sz="4000" dirty="0"/>
          </a:p>
        </p:txBody>
      </p:sp>
      <p:pic>
        <p:nvPicPr>
          <p:cNvPr id="1026" name="Picture 2" descr="C:\Documents and Settings\Pat\My Documents\rally1.jpg"/>
          <p:cNvPicPr>
            <a:picLocks noGrp="1" noChangeAspect="1" noChangeArrowheads="1"/>
          </p:cNvPicPr>
          <p:nvPr>
            <p:ph idx="1"/>
          </p:nvPr>
        </p:nvPicPr>
        <p:blipFill>
          <a:blip r:embed="rId2" cstate="print"/>
          <a:srcRect/>
          <a:stretch>
            <a:fillRect/>
          </a:stretch>
        </p:blipFill>
        <p:spPr bwMode="auto">
          <a:xfrm>
            <a:off x="1554691" y="1600200"/>
            <a:ext cx="6034617" cy="4525963"/>
          </a:xfrm>
          <a:prstGeom prst="rect">
            <a:avLst/>
          </a:prstGeom>
          <a:noFill/>
        </p:spPr>
      </p:pic>
    </p:spTree>
    <p:extLst>
      <p:ext uri="{BB962C8B-B14F-4D97-AF65-F5344CB8AC3E}">
        <p14:creationId xmlns:p14="http://schemas.microsoft.com/office/powerpoint/2010/main" val="18861527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endParaRPr lang="en-US" dirty="0"/>
          </a:p>
        </p:txBody>
      </p:sp>
      <p:sp>
        <p:nvSpPr>
          <p:cNvPr id="3" name="Content Placeholder 2"/>
          <p:cNvSpPr>
            <a:spLocks noGrp="1"/>
          </p:cNvSpPr>
          <p:nvPr>
            <p:ph idx="1"/>
          </p:nvPr>
        </p:nvSpPr>
        <p:spPr>
          <a:xfrm>
            <a:off x="457200" y="2209800"/>
            <a:ext cx="8229600" cy="3916363"/>
          </a:xfrm>
        </p:spPr>
        <p:txBody>
          <a:bodyPr>
            <a:normAutofit/>
          </a:bodyPr>
          <a:lstStyle/>
          <a:p>
            <a:pPr marL="0" indent="0">
              <a:buNone/>
            </a:pPr>
            <a:r>
              <a:rPr lang="en-US" dirty="0" smtClean="0"/>
              <a:t>Website created for the public.  Articles updated and 4 times a year a Newsletter is sent to our champions.  About 15,000 names on our mailing list from  the Library Champions campaign. </a:t>
            </a:r>
            <a:endParaRPr lang="en-US" dirty="0"/>
          </a:p>
        </p:txBody>
      </p:sp>
      <p:pic>
        <p:nvPicPr>
          <p:cNvPr id="2050" name="Picture 2" descr="http://ilovenjlibraries.org/sites/ilovenjlibraries.org/files/images/header_tag.png"/>
          <p:cNvPicPr>
            <a:picLocks noChangeAspect="1" noChangeArrowheads="1"/>
          </p:cNvPicPr>
          <p:nvPr/>
        </p:nvPicPr>
        <p:blipFill>
          <a:blip r:embed="rId2" cstate="print"/>
          <a:srcRect/>
          <a:stretch>
            <a:fillRect/>
          </a:stretch>
        </p:blipFill>
        <p:spPr bwMode="auto">
          <a:xfrm flipV="1">
            <a:off x="155575" y="304800"/>
            <a:ext cx="9144000" cy="1066800"/>
          </a:xfrm>
          <a:prstGeom prst="rect">
            <a:avLst/>
          </a:prstGeom>
          <a:noFill/>
        </p:spPr>
      </p:pic>
      <p:pic>
        <p:nvPicPr>
          <p:cNvPr id="6" name="Picture 2" descr="http://ilovenjlibraries.org/sites/ilovenjlibraries.org/files/images/header_tag.png"/>
          <p:cNvPicPr>
            <a:picLocks noChangeAspect="1" noChangeArrowheads="1"/>
          </p:cNvPicPr>
          <p:nvPr/>
        </p:nvPicPr>
        <p:blipFill>
          <a:blip r:embed="rId2" cstate="print"/>
          <a:stretch>
            <a:fillRect/>
          </a:stretch>
        </p:blipFill>
        <p:spPr bwMode="auto">
          <a:xfrm>
            <a:off x="0" y="304800"/>
            <a:ext cx="9144000" cy="1524000"/>
          </a:xfrm>
          <a:prstGeom prst="rect">
            <a:avLst/>
          </a:prstGeom>
          <a:noFill/>
        </p:spPr>
      </p:pic>
    </p:spTree>
    <p:extLst>
      <p:ext uri="{BB962C8B-B14F-4D97-AF65-F5344CB8AC3E}">
        <p14:creationId xmlns:p14="http://schemas.microsoft.com/office/powerpoint/2010/main" val="36786355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dirty="0" smtClean="0"/>
              <a:t>Municipal </a:t>
            </a:r>
            <a:r>
              <a:rPr lang="en-US" altLang="en-US" sz="4000" dirty="0"/>
              <a:t>&amp;</a:t>
            </a:r>
            <a:r>
              <a:rPr lang="en-US" altLang="en-US" sz="4000" dirty="0" smtClean="0"/>
              <a:t> </a:t>
            </a:r>
            <a:r>
              <a:rPr lang="en-US" altLang="en-US" sz="4000" dirty="0"/>
              <a:t>Joint </a:t>
            </a:r>
            <a:r>
              <a:rPr lang="en-US" altLang="en-US" sz="4000" dirty="0" smtClean="0"/>
              <a:t>Municipal Library Board Membership</a:t>
            </a:r>
            <a:endParaRPr lang="en-US" sz="4000" dirty="0"/>
          </a:p>
        </p:txBody>
      </p:sp>
      <p:sp>
        <p:nvSpPr>
          <p:cNvPr id="3" name="Content Placeholder 2"/>
          <p:cNvSpPr>
            <a:spLocks noGrp="1"/>
          </p:cNvSpPr>
          <p:nvPr>
            <p:ph idx="1"/>
          </p:nvPr>
        </p:nvSpPr>
        <p:spPr/>
        <p:txBody>
          <a:bodyPr>
            <a:normAutofit/>
          </a:bodyPr>
          <a:lstStyle/>
          <a:p>
            <a:pPr>
              <a:lnSpc>
                <a:spcPct val="80000"/>
              </a:lnSpc>
            </a:pPr>
            <a:endParaRPr lang="en-US" altLang="en-US" sz="3400" dirty="0" smtClean="0"/>
          </a:p>
          <a:p>
            <a:pPr>
              <a:lnSpc>
                <a:spcPct val="80000"/>
              </a:lnSpc>
            </a:pPr>
            <a:r>
              <a:rPr lang="en-US" altLang="en-US" sz="3400" dirty="0" smtClean="0"/>
              <a:t>The </a:t>
            </a:r>
            <a:r>
              <a:rPr lang="en-US" altLang="en-US" sz="3400" dirty="0"/>
              <a:t>mayor or other chief executive officer of the municipality, and the superintendent of schools  are ex officio members and vote</a:t>
            </a:r>
          </a:p>
          <a:p>
            <a:pPr>
              <a:lnSpc>
                <a:spcPct val="80000"/>
              </a:lnSpc>
            </a:pPr>
            <a:r>
              <a:rPr lang="en-US" altLang="en-US" sz="3400" dirty="0" smtClean="0"/>
              <a:t>All appointments are for a term of 5 years, except in the case of appointments to fill vacancies occurring other than by expiration of term, in which case the appointment is for the unexpired term only </a:t>
            </a:r>
            <a:r>
              <a:rPr lang="en-US" altLang="en-US" sz="2400" dirty="0" smtClean="0"/>
              <a:t>(</a:t>
            </a:r>
            <a:r>
              <a:rPr lang="en-US" altLang="en-US" sz="2400" dirty="0"/>
              <a:t>NJSA </a:t>
            </a:r>
            <a:r>
              <a:rPr lang="en-US" altLang="en-US" sz="2400" dirty="0" smtClean="0"/>
              <a:t>40:54-10)</a:t>
            </a:r>
          </a:p>
          <a:p>
            <a:endParaRPr lang="en-US" dirty="0"/>
          </a:p>
        </p:txBody>
      </p:sp>
    </p:spTree>
    <p:extLst>
      <p:ext uri="{BB962C8B-B14F-4D97-AF65-F5344CB8AC3E}">
        <p14:creationId xmlns:p14="http://schemas.microsoft.com/office/powerpoint/2010/main" val="32552880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Ilovenjlibraries.org</a:t>
            </a:r>
            <a:endParaRPr lang="en-US" dirty="0"/>
          </a:p>
        </p:txBody>
      </p:sp>
      <p:sp>
        <p:nvSpPr>
          <p:cNvPr id="3" name="Content Placeholder 2"/>
          <p:cNvSpPr>
            <a:spLocks noGrp="1"/>
          </p:cNvSpPr>
          <p:nvPr>
            <p:ph idx="1"/>
          </p:nvPr>
        </p:nvSpPr>
        <p:spPr/>
        <p:txBody>
          <a:bodyPr>
            <a:normAutofit/>
          </a:bodyPr>
          <a:lstStyle/>
          <a:p>
            <a:pPr marL="0" indent="0">
              <a:buNone/>
            </a:pPr>
            <a:r>
              <a:rPr lang="en-US" sz="2100" dirty="0" smtClean="0"/>
              <a:t>Become a Library Champion Library Champions are people who love their libraries and want to be in the know about issues that may affect them. Library Champions' email addresses will be entered into a distribution list. When important library issues arise, we will email Library Champions. The Champions can then take appropriate action such as phone calls, emails to legislators or simply talking up the library to their neighbors. Any information you provide on this form will only be used to send you occasional emails about library issues. We will not sell your personal information or use it for any other purposes. (* indicates required field) </a:t>
            </a:r>
          </a:p>
          <a:p>
            <a:endParaRPr lang="en-US" dirty="0"/>
          </a:p>
        </p:txBody>
      </p:sp>
    </p:spTree>
    <p:extLst>
      <p:ext uri="{BB962C8B-B14F-4D97-AF65-F5344CB8AC3E}">
        <p14:creationId xmlns:p14="http://schemas.microsoft.com/office/powerpoint/2010/main" val="12387358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How You Can Get Involved</a:t>
            </a:r>
            <a:endParaRPr lang="en-US" sz="4000" dirty="0"/>
          </a:p>
        </p:txBody>
      </p:sp>
      <p:sp>
        <p:nvSpPr>
          <p:cNvPr id="3" name="Content Placeholder 2"/>
          <p:cNvSpPr>
            <a:spLocks noGrp="1"/>
          </p:cNvSpPr>
          <p:nvPr>
            <p:ph idx="1"/>
          </p:nvPr>
        </p:nvSpPr>
        <p:spPr/>
        <p:txBody>
          <a:bodyPr>
            <a:normAutofit/>
          </a:bodyPr>
          <a:lstStyle/>
          <a:p>
            <a:r>
              <a:rPr lang="en-US" dirty="0" smtClean="0"/>
              <a:t>Advocacy Week- April 13-19</a:t>
            </a:r>
          </a:p>
          <a:p>
            <a:pPr>
              <a:buNone/>
            </a:pPr>
            <a:r>
              <a:rPr lang="en-US" dirty="0" smtClean="0"/>
              <a:t>      Build relationships with legislators</a:t>
            </a:r>
          </a:p>
          <a:p>
            <a:r>
              <a:rPr lang="en-US" dirty="0" smtClean="0"/>
              <a:t> </a:t>
            </a:r>
            <a:r>
              <a:rPr lang="en-US" b="1" dirty="0" smtClean="0">
                <a:solidFill>
                  <a:schemeClr val="accent2"/>
                </a:solidFill>
              </a:rPr>
              <a:t>Three ways to participate:</a:t>
            </a:r>
          </a:p>
          <a:p>
            <a:pPr>
              <a:buNone/>
            </a:pPr>
            <a:r>
              <a:rPr lang="en-US" dirty="0" smtClean="0"/>
              <a:t>• Make a visit to NJ Legislators local offices</a:t>
            </a:r>
          </a:p>
          <a:p>
            <a:pPr>
              <a:buNone/>
            </a:pPr>
            <a:r>
              <a:rPr lang="en-US" dirty="0" smtClean="0"/>
              <a:t>• Engage legislators with emails through Capwiz</a:t>
            </a:r>
          </a:p>
          <a:p>
            <a:pPr>
              <a:buNone/>
            </a:pPr>
            <a:r>
              <a:rPr lang="en-US" dirty="0" smtClean="0"/>
              <a:t> • Share the love with a </a:t>
            </a:r>
            <a:r>
              <a:rPr lang="en-US" b="1" dirty="0" smtClean="0"/>
              <a:t>&lt;3 Library Love Stories Video</a:t>
            </a:r>
            <a:endParaRPr lang="en-US" dirty="0" smtClean="0"/>
          </a:p>
          <a:p>
            <a:endParaRPr lang="en-US" dirty="0" smtClean="0"/>
          </a:p>
          <a:p>
            <a:pPr>
              <a:buNone/>
            </a:pPr>
            <a:endParaRPr lang="en-US" dirty="0"/>
          </a:p>
        </p:txBody>
      </p:sp>
    </p:spTree>
    <p:extLst>
      <p:ext uri="{BB962C8B-B14F-4D97-AF65-F5344CB8AC3E}">
        <p14:creationId xmlns:p14="http://schemas.microsoft.com/office/powerpoint/2010/main" val="4833953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pPr eaLnBrk="1" hangingPunct="1"/>
            <a:r>
              <a:rPr lang="en-US" altLang="en-US" dirty="0" smtClean="0"/>
              <a:t>Resources for Additional Information</a:t>
            </a:r>
          </a:p>
        </p:txBody>
      </p:sp>
      <p:sp>
        <p:nvSpPr>
          <p:cNvPr id="46083" name="Rectangle 3"/>
          <p:cNvSpPr>
            <a:spLocks noGrp="1" noChangeArrowheads="1"/>
          </p:cNvSpPr>
          <p:nvPr>
            <p:ph type="body" idx="1"/>
          </p:nvPr>
        </p:nvSpPr>
        <p:spPr>
          <a:xfrm>
            <a:off x="685800" y="1600200"/>
            <a:ext cx="7772400" cy="4800600"/>
          </a:xfrm>
        </p:spPr>
        <p:txBody>
          <a:bodyPr>
            <a:normAutofit fontScale="92500" lnSpcReduction="10000"/>
          </a:bodyPr>
          <a:lstStyle/>
          <a:p>
            <a:pPr eaLnBrk="1" hangingPunct="1">
              <a:defRPr/>
            </a:pPr>
            <a:r>
              <a:rPr lang="en-US" sz="2800" dirty="0" smtClean="0"/>
              <a:t>Victoria </a:t>
            </a:r>
            <a:r>
              <a:rPr lang="en-US" sz="2800" dirty="0"/>
              <a:t>Rosch: vrosch@njstatelib.org</a:t>
            </a:r>
            <a:r>
              <a:rPr lang="en-US" sz="2800" dirty="0" smtClean="0"/>
              <a:t>;</a:t>
            </a:r>
            <a:r>
              <a:rPr lang="en-US" sz="2800" dirty="0"/>
              <a:t> </a:t>
            </a:r>
          </a:p>
          <a:p>
            <a:pPr eaLnBrk="1" hangingPunct="1">
              <a:defRPr/>
            </a:pPr>
            <a:r>
              <a:rPr lang="en-US" sz="2800" dirty="0" smtClean="0"/>
              <a:t>Michele </a:t>
            </a:r>
            <a:r>
              <a:rPr lang="en-US" sz="2800" dirty="0"/>
              <a:t>Stricker: </a:t>
            </a:r>
            <a:r>
              <a:rPr lang="en-US" sz="2800" dirty="0" smtClean="0"/>
              <a:t>mstricker@njstatelib.org</a:t>
            </a:r>
          </a:p>
          <a:p>
            <a:pPr>
              <a:defRPr/>
            </a:pPr>
            <a:r>
              <a:rPr lang="en-US" sz="2800" dirty="0"/>
              <a:t>Pat Tumulty: ptumulty@njla.org</a:t>
            </a:r>
          </a:p>
          <a:p>
            <a:pPr eaLnBrk="1" hangingPunct="1">
              <a:defRPr/>
            </a:pPr>
            <a:r>
              <a:rPr lang="en-US" sz="2800" dirty="0" smtClean="0"/>
              <a:t>Conferences and workshops presented by NJSL (www.njstatelib.org ), NJLA (www.njla.org) and LibraryLinkNJ (http://librarylinknj.org</a:t>
            </a:r>
            <a:r>
              <a:rPr lang="en-US" sz="2800" dirty="0"/>
              <a:t>); </a:t>
            </a:r>
            <a:r>
              <a:rPr lang="en-US" sz="2800" dirty="0" smtClean="0"/>
              <a:t>United for Libraries </a:t>
            </a:r>
            <a:r>
              <a:rPr lang="en-US" sz="2800" dirty="0"/>
              <a:t>(http://www.ala.org/united</a:t>
            </a:r>
            <a:r>
              <a:rPr lang="en-US" sz="2800" dirty="0" smtClean="0"/>
              <a:t>/)</a:t>
            </a:r>
          </a:p>
          <a:p>
            <a:pPr eaLnBrk="1" hangingPunct="1">
              <a:defRPr/>
            </a:pPr>
            <a:r>
              <a:rPr lang="en-US" sz="2800" dirty="0" smtClean="0"/>
              <a:t>For analysis of pending legislation: http://www.njla.org/advocacy</a:t>
            </a:r>
          </a:p>
          <a:p>
            <a:pPr>
              <a:defRPr/>
            </a:pPr>
            <a:r>
              <a:rPr lang="en-US" sz="2800" dirty="0"/>
              <a:t>www.njstatelib.org ; www.njla.org; http://www.njlibrarytrustees.org/; www.ala.org</a:t>
            </a:r>
          </a:p>
          <a:p>
            <a:pPr eaLnBrk="1" hangingPunct="1">
              <a:defRPr/>
            </a:pPr>
            <a:endParaRPr lang="en-US" sz="2000" dirty="0" smtClean="0"/>
          </a:p>
          <a:p>
            <a:pPr marL="0" indent="0" eaLnBrk="1" hangingPunct="1">
              <a:buFontTx/>
              <a:buNone/>
              <a:defRPr/>
            </a:pPr>
            <a:endParaRPr lang="en-US" sz="2200" dirty="0" smtClean="0"/>
          </a:p>
          <a:p>
            <a:pPr marL="0" indent="0" eaLnBrk="1" hangingPunct="1">
              <a:buFontTx/>
              <a:buNone/>
              <a:defRPr/>
            </a:pPr>
            <a:endParaRPr lang="en-US" sz="2200" dirty="0" smtClean="0"/>
          </a:p>
          <a:p>
            <a:pPr eaLnBrk="1" hangingPunct="1">
              <a:defRPr/>
            </a:pPr>
            <a:endParaRPr lang="en-US" sz="2200" dirty="0" smtClean="0"/>
          </a:p>
        </p:txBody>
      </p:sp>
    </p:spTree>
    <p:extLst>
      <p:ext uri="{BB962C8B-B14F-4D97-AF65-F5344CB8AC3E}">
        <p14:creationId xmlns:p14="http://schemas.microsoft.com/office/powerpoint/2010/main" val="28423643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smtClean="0"/>
              <a:t>            NJSL’s Online Resources</a:t>
            </a:r>
            <a:endParaRPr lang="en-US" dirty="0"/>
          </a:p>
        </p:txBody>
      </p:sp>
      <p:sp>
        <p:nvSpPr>
          <p:cNvPr id="3" name="Content Placeholder 2"/>
          <p:cNvSpPr>
            <a:spLocks noGrp="1"/>
          </p:cNvSpPr>
          <p:nvPr>
            <p:ph idx="1"/>
          </p:nvPr>
        </p:nvSpPr>
        <p:spPr/>
        <p:txBody>
          <a:bodyPr>
            <a:normAutofit fontScale="85000" lnSpcReduction="10000"/>
          </a:bodyPr>
          <a:lstStyle/>
          <a:p>
            <a:pPr>
              <a:spcBef>
                <a:spcPts val="600"/>
              </a:spcBef>
            </a:pPr>
            <a:r>
              <a:rPr lang="en-US" altLang="en-US" dirty="0"/>
              <a:t>Full text of laws covering each type of public library </a:t>
            </a:r>
            <a:r>
              <a:rPr lang="en-US" altLang="en-US" sz="2800" dirty="0"/>
              <a:t>(Part 1)</a:t>
            </a:r>
            <a:r>
              <a:rPr lang="en-US" altLang="en-US" dirty="0"/>
              <a:t>, State Aid </a:t>
            </a:r>
            <a:r>
              <a:rPr lang="en-US" altLang="en-US" sz="2800" dirty="0"/>
              <a:t>(Part 4), </a:t>
            </a:r>
            <a:r>
              <a:rPr lang="en-US" altLang="en-US" dirty="0"/>
              <a:t>Library Employees </a:t>
            </a:r>
            <a:r>
              <a:rPr lang="en-US" altLang="en-US" sz="2800" dirty="0"/>
              <a:t>(Part 5), </a:t>
            </a:r>
            <a:r>
              <a:rPr lang="en-US" altLang="en-US" dirty="0"/>
              <a:t>Purchasing </a:t>
            </a:r>
            <a:r>
              <a:rPr lang="en-US" altLang="en-US" sz="2800" dirty="0"/>
              <a:t>(Part 6</a:t>
            </a:r>
            <a:r>
              <a:rPr lang="en-US" altLang="en-US" dirty="0"/>
              <a:t>) and more at </a:t>
            </a:r>
            <a:r>
              <a:rPr lang="en-US" altLang="en-US" u="sng" dirty="0">
                <a:hlinkClick r:id="rId2"/>
              </a:rPr>
              <a:t>http://</a:t>
            </a:r>
            <a:r>
              <a:rPr lang="en-US" altLang="en-US" u="sng" dirty="0" smtClean="0">
                <a:hlinkClick r:id="rId2"/>
              </a:rPr>
              <a:t>lss.njstatelib.org/library_law</a:t>
            </a:r>
            <a:r>
              <a:rPr lang="en-US" altLang="en-US" dirty="0"/>
              <a:t>	</a:t>
            </a:r>
          </a:p>
          <a:p>
            <a:pPr>
              <a:spcBef>
                <a:spcPts val="600"/>
              </a:spcBef>
            </a:pPr>
            <a:r>
              <a:rPr lang="en-US" altLang="en-US" dirty="0"/>
              <a:t>Printable Statutes and Regulations covering the  establishment, operation and funding grouped by type of library at </a:t>
            </a:r>
            <a:r>
              <a:rPr lang="en-US" altLang="en-US" u="sng" dirty="0" smtClean="0">
                <a:hlinkClick r:id="rId3"/>
              </a:rPr>
              <a:t>http</a:t>
            </a:r>
            <a:r>
              <a:rPr lang="en-US" altLang="en-US" u="sng" dirty="0">
                <a:hlinkClick r:id="rId3"/>
              </a:rPr>
              <a:t>://</a:t>
            </a:r>
            <a:r>
              <a:rPr lang="en-US" altLang="en-US" u="sng" dirty="0" smtClean="0">
                <a:hlinkClick r:id="rId3"/>
              </a:rPr>
              <a:t>lss.njstatelib.org/director_resources</a:t>
            </a:r>
            <a:r>
              <a:rPr lang="en-US" altLang="en-US" u="sng" dirty="0" smtClean="0"/>
              <a:t> </a:t>
            </a:r>
          </a:p>
          <a:p>
            <a:r>
              <a:rPr lang="en-US" dirty="0"/>
              <a:t>Library Director </a:t>
            </a:r>
            <a:r>
              <a:rPr lang="en-US" dirty="0" smtClean="0"/>
              <a:t>Resources at </a:t>
            </a:r>
            <a:r>
              <a:rPr lang="en-US" dirty="0" smtClean="0">
                <a:hlinkClick r:id="rId3"/>
              </a:rPr>
              <a:t>http</a:t>
            </a:r>
            <a:r>
              <a:rPr lang="en-US" dirty="0">
                <a:hlinkClick r:id="rId3"/>
              </a:rPr>
              <a:t>://lss.njstatelib.org/director_resources</a:t>
            </a:r>
            <a:endParaRPr lang="en-US" dirty="0"/>
          </a:p>
          <a:p>
            <a:r>
              <a:rPr lang="en-US" dirty="0" smtClean="0"/>
              <a:t>Library </a:t>
            </a:r>
            <a:r>
              <a:rPr lang="en-US" dirty="0"/>
              <a:t>Trustee </a:t>
            </a:r>
            <a:r>
              <a:rPr lang="en-US" dirty="0" smtClean="0"/>
              <a:t>Resources at </a:t>
            </a:r>
            <a:r>
              <a:rPr lang="en-US" dirty="0" smtClean="0">
                <a:hlinkClick r:id="rId4"/>
              </a:rPr>
              <a:t>http</a:t>
            </a:r>
            <a:r>
              <a:rPr lang="en-US" dirty="0">
                <a:hlinkClick r:id="rId4"/>
              </a:rPr>
              <a:t>://lss.njstatelib.org/trustees</a:t>
            </a:r>
            <a:endParaRPr lang="en-US" dirty="0"/>
          </a:p>
          <a:p>
            <a:pPr>
              <a:spcBef>
                <a:spcPts val="600"/>
              </a:spcBef>
            </a:pPr>
            <a:endParaRPr lang="en-US" dirty="0"/>
          </a:p>
        </p:txBody>
      </p:sp>
      <p:pic>
        <p:nvPicPr>
          <p:cNvPr id="1026" name="Picture 2" descr="P:\Logos-Letterhead-Printing\NJSL\NJLibLogoaffiliatecolo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7814" y="457200"/>
            <a:ext cx="1644316" cy="76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466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altLang="en-US" dirty="0"/>
              <a:t>County Library </a:t>
            </a:r>
            <a:r>
              <a:rPr lang="en-US" altLang="en-US" dirty="0" smtClean="0"/>
              <a:t>Commission</a:t>
            </a:r>
            <a:br>
              <a:rPr lang="en-US" altLang="en-US" dirty="0" smtClean="0"/>
            </a:br>
            <a:endParaRPr lang="en-US" dirty="0"/>
          </a:p>
        </p:txBody>
      </p:sp>
      <p:sp>
        <p:nvSpPr>
          <p:cNvPr id="3" name="Content Placeholder 2"/>
          <p:cNvSpPr>
            <a:spLocks noGrp="1"/>
          </p:cNvSpPr>
          <p:nvPr>
            <p:ph idx="1"/>
          </p:nvPr>
        </p:nvSpPr>
        <p:spPr>
          <a:xfrm>
            <a:off x="457200" y="1752600"/>
            <a:ext cx="8229600" cy="4373565"/>
          </a:xfrm>
        </p:spPr>
        <p:txBody>
          <a:bodyPr>
            <a:normAutofit fontScale="92500" lnSpcReduction="20000"/>
          </a:bodyPr>
          <a:lstStyle/>
          <a:p>
            <a:r>
              <a:rPr lang="en-US" altLang="en-US" dirty="0" smtClean="0"/>
              <a:t>There are generally five members </a:t>
            </a:r>
          </a:p>
          <a:p>
            <a:r>
              <a:rPr lang="en-US" altLang="en-US" dirty="0" smtClean="0"/>
              <a:t>There may be up to seven members if there is (or was) a circumstance such that fewer </a:t>
            </a:r>
            <a:r>
              <a:rPr lang="en-US" altLang="en-US" dirty="0"/>
              <a:t>than three </a:t>
            </a:r>
            <a:r>
              <a:rPr lang="en-US" altLang="en-US" dirty="0" smtClean="0"/>
              <a:t>of the five members are/were </a:t>
            </a:r>
            <a:r>
              <a:rPr lang="en-US" altLang="en-US" dirty="0"/>
              <a:t>residents of municipalities supporting the county library </a:t>
            </a:r>
            <a:r>
              <a:rPr lang="en-US" altLang="en-US" dirty="0" smtClean="0"/>
              <a:t>system</a:t>
            </a:r>
          </a:p>
          <a:p>
            <a:r>
              <a:rPr lang="en-US" altLang="en-US" dirty="0" smtClean="0"/>
              <a:t>At least 3 members of a five-member board and 4 members of a seven-member board must </a:t>
            </a:r>
            <a:r>
              <a:rPr lang="en-US" altLang="en-US" dirty="0"/>
              <a:t>be residents of municipalities supporting the county library </a:t>
            </a:r>
            <a:r>
              <a:rPr lang="en-US" altLang="en-US" dirty="0" smtClean="0"/>
              <a:t>system (citizenship does not appear to be a requirement)</a:t>
            </a:r>
            <a:endParaRPr lang="en-US" altLang="en-US" dirty="0"/>
          </a:p>
        </p:txBody>
      </p:sp>
    </p:spTree>
    <p:extLst>
      <p:ext uri="{BB962C8B-B14F-4D97-AF65-F5344CB8AC3E}">
        <p14:creationId xmlns:p14="http://schemas.microsoft.com/office/powerpoint/2010/main" val="2640930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 Types of Public </a:t>
            </a:r>
            <a:r>
              <a:rPr lang="en-US" dirty="0"/>
              <a:t>Library Governance </a:t>
            </a:r>
            <a:r>
              <a:rPr lang="en-US" dirty="0" smtClean="0"/>
              <a:t>in New Jersey</a:t>
            </a:r>
            <a:endParaRPr lang="en-US" dirty="0"/>
          </a:p>
        </p:txBody>
      </p:sp>
      <p:graphicFrame>
        <p:nvGraphicFramePr>
          <p:cNvPr id="4" name="Content Placeholder 3" title="New Jersey Public Libraries by Governance Type"/>
          <p:cNvGraphicFramePr>
            <a:graphicFrameLocks noGrp="1"/>
          </p:cNvGraphicFramePr>
          <p:nvPr>
            <p:ph idx="1"/>
            <p:extLst>
              <p:ext uri="{D42A27DB-BD31-4B8C-83A1-F6EECF244321}">
                <p14:modId xmlns:p14="http://schemas.microsoft.com/office/powerpoint/2010/main" val="285652126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49940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Population Served by Type</a:t>
            </a:r>
            <a:endParaRPr lang="en-US" sz="4000" dirty="0"/>
          </a:p>
        </p:txBody>
      </p:sp>
      <p:graphicFrame>
        <p:nvGraphicFramePr>
          <p:cNvPr id="5" name="Content Placeholder 4"/>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2720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Mean Population Served by Each Governance Type</a:t>
            </a:r>
            <a:br>
              <a:rPr lang="en-US" dirty="0" smtClean="0"/>
            </a:b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13974317"/>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39073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r>
              <a:rPr lang="en-US" altLang="en-US" sz="4000" dirty="0" smtClean="0"/>
              <a:t>Types of Public Libraries in NJ</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86176208"/>
              </p:ext>
            </p:extLst>
          </p:nvPr>
        </p:nvGraphicFramePr>
        <p:xfrm>
          <a:off x="457200" y="1371599"/>
          <a:ext cx="8229600" cy="5187033"/>
        </p:xfrm>
        <a:graphic>
          <a:graphicData uri="http://schemas.openxmlformats.org/drawingml/2006/table">
            <a:tbl>
              <a:tblPr>
                <a:tableStyleId>{5C22544A-7EE6-4342-B048-85BDC9FD1C3A}</a:tableStyleId>
              </a:tblPr>
              <a:tblGrid>
                <a:gridCol w="952901"/>
                <a:gridCol w="1126156"/>
                <a:gridCol w="1472666"/>
                <a:gridCol w="1386038"/>
                <a:gridCol w="1559293"/>
                <a:gridCol w="1430835"/>
                <a:gridCol w="301711"/>
              </a:tblGrid>
              <a:tr h="218018">
                <a:tc>
                  <a:txBody>
                    <a:bodyPr/>
                    <a:lstStyle/>
                    <a:p>
                      <a:pPr algn="ctr" fontAlgn="b"/>
                      <a:r>
                        <a:rPr lang="en-US" sz="800" u="none" strike="noStrike" dirty="0">
                          <a:effectLst/>
                        </a:rPr>
                        <a:t>LIBRARY TYPE</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ctr" fontAlgn="b"/>
                      <a:r>
                        <a:rPr lang="en-US" sz="800" u="none" strike="noStrike" dirty="0">
                          <a:effectLst/>
                        </a:rPr>
                        <a:t>LEGAL AUTHORITY</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ctr" fontAlgn="b"/>
                      <a:r>
                        <a:rPr lang="en-US" sz="800" u="none" strike="noStrike" dirty="0">
                          <a:effectLst/>
                        </a:rPr>
                        <a:t>FORMATION</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ctr" fontAlgn="b"/>
                      <a:r>
                        <a:rPr lang="en-US" sz="800" u="none" strike="noStrike" dirty="0">
                          <a:effectLst/>
                        </a:rPr>
                        <a:t>GOVERNING BOARD</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ctr" fontAlgn="b"/>
                      <a:r>
                        <a:rPr lang="en-US" sz="800" u="none" strike="noStrike" dirty="0">
                          <a:effectLst/>
                        </a:rPr>
                        <a:t>LOCAL TAX FUNDING</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ctr" fontAlgn="b"/>
                      <a:r>
                        <a:rPr lang="en-US" sz="800" u="none" strike="noStrike" dirty="0">
                          <a:effectLst/>
                        </a:rPr>
                        <a:t>SERVICE AREA</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ctr" fontAlgn="b"/>
                      <a:r>
                        <a:rPr lang="en-US" sz="800" u="none" strike="noStrike" dirty="0">
                          <a:effectLst/>
                        </a:rPr>
                        <a:t>2013</a:t>
                      </a:r>
                      <a:endParaRPr lang="en-US" sz="800" b="1" i="0" u="none" strike="noStrike" dirty="0">
                        <a:solidFill>
                          <a:srgbClr val="000000"/>
                        </a:solidFill>
                        <a:effectLst/>
                        <a:latin typeface="Calibri"/>
                      </a:endParaRPr>
                    </a:p>
                  </a:txBody>
                  <a:tcPr marL="3923" marR="3923" marT="3923" marB="0" anchor="b">
                    <a:solidFill>
                      <a:schemeClr val="accent1">
                        <a:tint val="20000"/>
                        <a:alpha val="0"/>
                      </a:schemeClr>
                    </a:solidFill>
                  </a:tcPr>
                </a:tc>
              </a:tr>
              <a:tr h="1051326">
                <a:tc>
                  <a:txBody>
                    <a:bodyPr/>
                    <a:lstStyle/>
                    <a:p>
                      <a:pPr algn="ctr" fontAlgn="b"/>
                      <a:r>
                        <a:rPr lang="en-US" sz="800" u="none" strike="noStrike" dirty="0">
                          <a:effectLst/>
                        </a:rPr>
                        <a:t>MUNICIPAL</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l" fontAlgn="ctr"/>
                      <a:r>
                        <a:rPr lang="en-US" sz="800" u="none" strike="noStrike" dirty="0">
                          <a:effectLst/>
                        </a:rPr>
                        <a:t> N.J.S.A. 40:54-1, et seq. (All municipal libraries formed prior to this law are also covered by this law.)</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Established by referendum. (1884 referendum required just for cities; 1905 referendum required for all); trustees file incorporation papers.</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Board of trustees composed of the mayor or the mayor's alternate, the superintendent of schools or the superintendent's alternate, and five to seven citizens appointed by the mayor.</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Local property taxes with a minimum level of 1/3 of a mill on each dollar of assessable property within the municipality based on the equalized </a:t>
                      </a:r>
                      <a:r>
                        <a:rPr lang="en-US" sz="800" u="none" strike="noStrike" dirty="0" smtClean="0">
                          <a:effectLst/>
                        </a:rPr>
                        <a:t>valuation.</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Serve  municipality's residents. Some serve residents of other municipalities via shared services agreement/s. In Morris and Cumberland counties, all municipalities are part of the county library system.</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r" fontAlgn="b"/>
                      <a:r>
                        <a:rPr lang="en-US" sz="800" u="none" strike="noStrike" dirty="0">
                          <a:effectLst/>
                        </a:rPr>
                        <a:t>234</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r>
              <a:tr h="1220894">
                <a:tc>
                  <a:txBody>
                    <a:bodyPr/>
                    <a:lstStyle/>
                    <a:p>
                      <a:pPr algn="ctr" fontAlgn="b"/>
                      <a:r>
                        <a:rPr lang="en-US" sz="800" u="none" strike="noStrike" dirty="0">
                          <a:effectLst/>
                        </a:rPr>
                        <a:t>JOINT </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l" fontAlgn="ctr"/>
                      <a:r>
                        <a:rPr lang="en-US" sz="800" u="none" strike="noStrike" dirty="0">
                          <a:effectLst/>
                        </a:rPr>
                        <a:t>N.J.S.A. 40:54-29.3 to 29.25; N.J.S.A. 40:54-1, et seq. (general municipal library law also applies to joint).</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Governing bodies of two or more municipalities prepare a joint library agreement which is  approved by every participating  municipality (resolution), then form joint library by referendum; trustees file incorporation papers upon formation.</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Trustees for each municipality include the mayor or the mayor’s alternate, the superintendent of schools or the superintendent's alternate, and three citizens appointed by the mayor of each participating municipality. </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Local property taxes with a minimum level of 1/3 of a mill on each dollar of assessable property within the municipalities based on the equalized valuation of all participants. Portion paid is determined by contract. </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Serve residents of member municipalities. Some serve residents of other municipalities via shared services agreement/s. In Morris County, all municipalities are part of the county library system. Cumberland has no joint libraries.</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r" fontAlgn="b"/>
                      <a:r>
                        <a:rPr lang="en-US" sz="800" u="none" strike="noStrike" dirty="0">
                          <a:effectLst/>
                        </a:rPr>
                        <a:t>5</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r>
              <a:tr h="1143377">
                <a:tc>
                  <a:txBody>
                    <a:bodyPr/>
                    <a:lstStyle/>
                    <a:p>
                      <a:pPr algn="ctr" fontAlgn="b"/>
                      <a:r>
                        <a:rPr lang="en-US" sz="800" u="none" strike="noStrike" dirty="0">
                          <a:effectLst/>
                        </a:rPr>
                        <a:t>ASSOCIATION</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l" fontAlgn="ctr"/>
                      <a:r>
                        <a:rPr lang="en-US" sz="800" u="none" strike="noStrike" dirty="0">
                          <a:effectLst/>
                        </a:rPr>
                        <a:t> N.J.S.A. 15A et seq. (NJ Nonprofit Corporation Act); NJSA 40:54-35 permits municipality support. </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Trustees file incorporation papers; incorporation  renewed annually. May also file for tax-exempt status (501(c)3).</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No less than 3 trustees selected by association members; terms according to bylaws.</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Most (35) association libraries receive services paid for through the county library dedicated tax. May receive support from a municipality. </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Area served by county library in 12 counties with county library; municipality/ies if in a county without a county library; In Morris and Cumberland counties, all municipalities are part of the county library system.</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r" fontAlgn="b"/>
                      <a:r>
                        <a:rPr lang="en-US" sz="800" u="none" strike="noStrike" dirty="0">
                          <a:effectLst/>
                        </a:rPr>
                        <a:t>45</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r>
              <a:tr h="939895">
                <a:tc>
                  <a:txBody>
                    <a:bodyPr/>
                    <a:lstStyle/>
                    <a:p>
                      <a:pPr algn="ctr" fontAlgn="b"/>
                      <a:r>
                        <a:rPr lang="en-US" sz="800" u="none" strike="noStrike" dirty="0">
                          <a:effectLst/>
                        </a:rPr>
                        <a:t>COUNTY</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l" fontAlgn="ctr"/>
                      <a:r>
                        <a:rPr lang="en-US" sz="800" u="none" strike="noStrike" dirty="0">
                          <a:effectLst/>
                        </a:rPr>
                        <a:t>N.J.S.A. 40:33-1 et seq.  </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Thirteen of the fourteen county libraries established by referendum; Cumberland, by special legislation allowing establishment by resolution; Morris originally established by referendum and modified. </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Freeholders appoints a five to seven person county library commission; Atlantic  and Mercer under the authority of the county executive; Sussex and Morris operate as divisions of the county.</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12 county libraries are supported by all municipalities without municipal or joint libraries. Cumberland and Morris are supported by all municipalities in the county.</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l" fontAlgn="ctr"/>
                      <a:r>
                        <a:rPr lang="en-US" sz="800" u="none" strike="noStrike" dirty="0">
                          <a:effectLst/>
                        </a:rPr>
                        <a:t>12 county library systems serve all municipalities in county without municipal or joint libraries. Cumberland and Morris serve all municipalities in the county.</a:t>
                      </a:r>
                      <a:endParaRPr lang="en-US" sz="800" b="0" i="0" u="none" strike="noStrike" dirty="0">
                        <a:solidFill>
                          <a:srgbClr val="000000"/>
                        </a:solidFill>
                        <a:effectLst/>
                        <a:latin typeface="Calibri"/>
                      </a:endParaRPr>
                    </a:p>
                  </a:txBody>
                  <a:tcPr marL="3923" marR="3923" marT="3923" marB="0" anchor="ctr">
                    <a:solidFill>
                      <a:schemeClr val="accent1">
                        <a:tint val="20000"/>
                        <a:alpha val="0"/>
                      </a:schemeClr>
                    </a:solidFill>
                  </a:tcPr>
                </a:tc>
                <a:tc>
                  <a:txBody>
                    <a:bodyPr/>
                    <a:lstStyle/>
                    <a:p>
                      <a:pPr algn="r" fontAlgn="b"/>
                      <a:r>
                        <a:rPr lang="en-US" sz="800" u="none" strike="noStrike" dirty="0">
                          <a:effectLst/>
                        </a:rPr>
                        <a:t>14</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r>
              <a:tr h="531890">
                <a:tc gridSpan="5">
                  <a:txBody>
                    <a:bodyPr/>
                    <a:lstStyle/>
                    <a:p>
                      <a:pPr algn="l" fontAlgn="b"/>
                      <a:r>
                        <a:rPr lang="en-US" sz="800" u="none" strike="noStrike" dirty="0">
                          <a:effectLst/>
                        </a:rPr>
                        <a:t>Questions about this document: Victoria Rosch, vrosch@njstatelib.org</a:t>
                      </a:r>
                      <a:br>
                        <a:rPr lang="en-US" sz="800" u="none" strike="noStrike" dirty="0">
                          <a:effectLst/>
                        </a:rPr>
                      </a:br>
                      <a:r>
                        <a:rPr lang="en-US" sz="800" u="none" strike="noStrike" dirty="0">
                          <a:effectLst/>
                        </a:rPr>
                        <a:t/>
                      </a:r>
                      <a:br>
                        <a:rPr lang="en-US" sz="800" u="none" strike="noStrike" dirty="0">
                          <a:effectLst/>
                        </a:rPr>
                      </a:br>
                      <a:r>
                        <a:rPr lang="en-US" sz="800" u="none" strike="noStrike" dirty="0">
                          <a:effectLst/>
                        </a:rPr>
                        <a:t/>
                      </a:r>
                      <a:br>
                        <a:rPr lang="en-US" sz="800" u="none" strike="noStrike" dirty="0">
                          <a:effectLst/>
                        </a:rPr>
                      </a:br>
                      <a:r>
                        <a:rPr lang="en-US" sz="800" u="none" strike="noStrike" dirty="0">
                          <a:effectLst/>
                        </a:rPr>
                        <a:t/>
                      </a:r>
                      <a:br>
                        <a:rPr lang="en-US" sz="800" u="none" strike="noStrike" dirty="0">
                          <a:effectLst/>
                        </a:rPr>
                      </a:b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800" u="none" strike="noStrike" dirty="0">
                          <a:effectLst/>
                        </a:rPr>
                        <a:t>TOTAL Library Administrations</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c>
                  <a:txBody>
                    <a:bodyPr/>
                    <a:lstStyle/>
                    <a:p>
                      <a:pPr algn="r" fontAlgn="b"/>
                      <a:r>
                        <a:rPr lang="en-US" sz="800" u="none" strike="noStrike" dirty="0">
                          <a:effectLst/>
                        </a:rPr>
                        <a:t>298</a:t>
                      </a:r>
                      <a:endParaRPr lang="en-US" sz="800" b="0" i="0" u="none" strike="noStrike" dirty="0">
                        <a:solidFill>
                          <a:srgbClr val="000000"/>
                        </a:solidFill>
                        <a:effectLst/>
                        <a:latin typeface="Calibri"/>
                      </a:endParaRPr>
                    </a:p>
                  </a:txBody>
                  <a:tcPr marL="3923" marR="3923" marT="3923" marB="0" anchor="b">
                    <a:solidFill>
                      <a:schemeClr val="accent1">
                        <a:tint val="20000"/>
                        <a:alpha val="0"/>
                      </a:schemeClr>
                    </a:solidFill>
                  </a:tcPr>
                </a:tc>
              </a:tr>
            </a:tbl>
          </a:graphicData>
        </a:graphic>
      </p:graphicFrame>
    </p:spTree>
    <p:extLst>
      <p:ext uri="{BB962C8B-B14F-4D97-AF65-F5344CB8AC3E}">
        <p14:creationId xmlns:p14="http://schemas.microsoft.com/office/powerpoint/2010/main" val="2277734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pPr eaLnBrk="1" hangingPunct="1"/>
            <a:r>
              <a:rPr lang="en-US" altLang="en-US" dirty="0" smtClean="0"/>
              <a:t>Powers of Municipal and Joint Library Boards</a:t>
            </a:r>
          </a:p>
        </p:txBody>
      </p:sp>
      <p:sp>
        <p:nvSpPr>
          <p:cNvPr id="19459" name="Rectangle 3"/>
          <p:cNvSpPr>
            <a:spLocks noGrp="1" noChangeArrowheads="1"/>
          </p:cNvSpPr>
          <p:nvPr>
            <p:ph type="body" idx="1"/>
          </p:nvPr>
        </p:nvSpPr>
        <p:spPr>
          <a:xfrm>
            <a:off x="685800" y="1676400"/>
            <a:ext cx="7772400" cy="4648200"/>
          </a:xfrm>
        </p:spPr>
        <p:txBody>
          <a:bodyPr>
            <a:normAutofit/>
          </a:bodyPr>
          <a:lstStyle/>
          <a:p>
            <a:pPr eaLnBrk="1" hangingPunct="1"/>
            <a:r>
              <a:rPr lang="en-US" altLang="en-US" sz="2400" dirty="0" smtClean="0"/>
              <a:t>The board shall hold in trust and manage all property of the library (NJSA 40:54-12)</a:t>
            </a:r>
          </a:p>
          <a:p>
            <a:pPr eaLnBrk="1" hangingPunct="1"/>
            <a:r>
              <a:rPr lang="en-US" altLang="en-US" sz="2400" dirty="0" smtClean="0"/>
              <a:t>It may rent rooms (for the use of the library), construct buildings for the use of the library, purchase books, hire staff, fix their compensation, make rules and regulations for the government of the library, and do all things necessary for the maintenance of the free public library</a:t>
            </a:r>
          </a:p>
          <a:p>
            <a:pPr eaLnBrk="1" hangingPunct="1"/>
            <a:r>
              <a:rPr lang="en-US" altLang="en-US" sz="2400" dirty="0" smtClean="0"/>
              <a:t>If the municipality participates in the NJ Civil Service system, the library board registers as the appointing authority and appoints someone (usually the director) to act on its behalf</a:t>
            </a:r>
          </a:p>
          <a:p>
            <a:pPr eaLnBrk="1" hangingPunct="1"/>
            <a:endParaRPr lang="en-US" altLang="en-US" sz="2400" dirty="0" smtClean="0"/>
          </a:p>
        </p:txBody>
      </p:sp>
    </p:spTree>
    <p:extLst>
      <p:ext uri="{BB962C8B-B14F-4D97-AF65-F5344CB8AC3E}">
        <p14:creationId xmlns:p14="http://schemas.microsoft.com/office/powerpoint/2010/main" val="31117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1488</TotalTime>
  <Words>2167</Words>
  <Application>Microsoft Office PowerPoint</Application>
  <PresentationFormat>On-screen Show (4:3)</PresentationFormat>
  <Paragraphs>242</Paragraphs>
  <Slides>33</Slides>
  <Notes>6</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Library Structure &amp; Funding</vt:lpstr>
      <vt:lpstr>Establishment of Public Libraries</vt:lpstr>
      <vt:lpstr>Municipal &amp; Joint Municipal Library Board Membership</vt:lpstr>
      <vt:lpstr>County Library Commission </vt:lpstr>
      <vt:lpstr>Four Types of Public Library Governance in New Jersey</vt:lpstr>
      <vt:lpstr>Population Served by Type</vt:lpstr>
      <vt:lpstr> Mean Population Served by Each Governance Type </vt:lpstr>
      <vt:lpstr>Types of Public Libraries in NJ</vt:lpstr>
      <vt:lpstr>Powers of Municipal and Joint Library Boards</vt:lpstr>
      <vt:lpstr>Powers of the County Library Commission</vt:lpstr>
      <vt:lpstr>Public Library Expenditures</vt:lpstr>
      <vt:lpstr>General Local Government Agency Requirements</vt:lpstr>
      <vt:lpstr>Government Transparency</vt:lpstr>
      <vt:lpstr>Funding Process  (in a perfect world)</vt:lpstr>
      <vt:lpstr>Funding Process  (in a perfect world)</vt:lpstr>
      <vt:lpstr>Mean Local Funding Per Capita 2012</vt:lpstr>
      <vt:lpstr>Funding by Property Taxes</vt:lpstr>
      <vt:lpstr>Other Funding &amp; Support Sources</vt:lpstr>
      <vt:lpstr>Statewide Library Support</vt:lpstr>
      <vt:lpstr>Funding Sources 2012</vt:lpstr>
      <vt:lpstr> Future? </vt:lpstr>
      <vt:lpstr>District Library Concept</vt:lpstr>
      <vt:lpstr>Recently Enacted Legislation</vt:lpstr>
      <vt:lpstr>Proposed Legislation-Support</vt:lpstr>
      <vt:lpstr>Proposed Legislation-Oppose</vt:lpstr>
      <vt:lpstr>Advocacy/Action</vt:lpstr>
      <vt:lpstr>Statements in Support of Libraries</vt:lpstr>
      <vt:lpstr>Budget Cuts 2010</vt:lpstr>
      <vt:lpstr>PowerPoint Presentation</vt:lpstr>
      <vt:lpstr>Ilovenjlibraries.org</vt:lpstr>
      <vt:lpstr>How You Can Get Involved</vt:lpstr>
      <vt:lpstr>Resources for Additional Information</vt:lpstr>
      <vt:lpstr>            NJSL’s Online Resources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Library Laws You Need to Know</dc:title>
  <dc:creator>Robert Keith</dc:creator>
  <cp:lastModifiedBy>Natasha Zaleski</cp:lastModifiedBy>
  <cp:revision>119</cp:revision>
  <cp:lastPrinted>2014-02-05T18:56:57Z</cp:lastPrinted>
  <dcterms:created xsi:type="dcterms:W3CDTF">2013-05-23T17:13:58Z</dcterms:created>
  <dcterms:modified xsi:type="dcterms:W3CDTF">2014-03-11T13:44:13Z</dcterms:modified>
</cp:coreProperties>
</file>